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6" r:id="rId2"/>
    <p:sldId id="260" r:id="rId3"/>
    <p:sldId id="268" r:id="rId4"/>
    <p:sldId id="261" r:id="rId5"/>
    <p:sldId id="269" r:id="rId6"/>
    <p:sldId id="271" r:id="rId7"/>
    <p:sldId id="258" r:id="rId8"/>
    <p:sldId id="259" r:id="rId9"/>
    <p:sldId id="262" r:id="rId10"/>
    <p:sldId id="265" r:id="rId11"/>
  </p:sldIdLst>
  <p:sldSz cx="12192000" cy="6858000"/>
  <p:notesSz cx="9388475" cy="7102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68763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18125" y="0"/>
            <a:ext cx="4068763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45A7FE-E901-4035-8EAD-6664B274F211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3813" y="887413"/>
            <a:ext cx="4260850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8213" y="3417888"/>
            <a:ext cx="7512050" cy="27971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6875"/>
            <a:ext cx="4068763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18125" y="6746875"/>
            <a:ext cx="4068763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56EA0-C7AC-43BC-879C-18E65EA17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36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556EA0-C7AC-43BC-879C-18E65EA170C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754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8C77E-AF09-D126-2C32-B9D3E29316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1C64B3-998F-53FE-6BCD-475132482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F6C384-D062-922F-3DCB-65AB5232D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49089C-681F-33D4-D34A-0F77ABCC4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315AAD-CDD2-DF9C-2BFB-DBA20D1CD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32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56327-2329-052A-2EF1-4CAA59FBA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F33EE8-683E-AB87-0709-E58A4F96DB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BA56CB-E91B-B3AD-D26B-4A5DADF5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27DDF-5A10-0431-2590-728AF57D7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862E9-5D9A-15DF-3581-5E0DD7421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64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383C6B-C6FE-0067-AFA2-D2FFB35A73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56AABD-F8DA-BDD4-A0A5-FF66407246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ECA270-671D-E07D-3BAC-42F9F3829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E61AC-350E-BFBC-9A3B-395BC1F6C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58C14-38E5-1DA3-90E0-7E4B2321C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519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4BEB3-E8E1-F68D-4F82-B1382883D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6BCF3-3F37-096D-3D37-9996FCA483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5F6CE-F8D7-4ADF-695A-A308E66CA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922BFB-4864-85C1-6D8B-80CA12F9C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B9E1B-A36D-5636-3581-FDF7CD7C1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160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CEF84-BB1E-C344-4ABF-F7866BEB5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80BD60-1665-1E70-D4B4-603264B04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86C21-A7A1-99B0-7046-A0482C25A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AA51FE-5460-1275-118F-6B583DA92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22604-9436-1342-F903-5491F1FC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934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31BE3-DCA5-15DE-0EF9-67752C43A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08CC0-F2BC-E1F8-AA97-A751307A33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813B6B-6092-12F2-A7B5-1C842C769D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CC9780-2198-AECE-D395-F087161E5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5EA722-D868-6D57-1D70-3EA56D2CA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66448A-4593-F034-A698-62BD5F5E7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853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5C412-8469-8805-9047-5ABBD0B2B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AF3CF8-A9F1-8520-F6B9-52423B2C2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568E8D-5103-B2DB-CD82-B60F89FADA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55DDCD-E47C-344D-2ACA-D356A9B66D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702AAD-EB10-E44E-2E77-D485311517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12BD08-58CD-A95D-E146-7E709E00F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3F5672-C9BA-0813-2078-9B1273E59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6AB332-D7A0-3F00-F3A5-60FA6A679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74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EF2A3-0C18-05C7-3E4D-DA51B5AF8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074201-40C7-8476-FC06-E2D9CD9F8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760FA6-3A73-A29A-634E-D450BC156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2BCA45-9151-8013-CD8E-408AF094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46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929DAC-F506-0254-BF0A-17C5942C2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047911-38E7-084F-0C5B-AC0F69E80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31FD74-77DA-4473-16FD-BD9D6B448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049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00AA6-B678-237C-19F9-87B75D686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6A2AE2-2901-7FB3-3EA4-B9F11FDAC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3089A2-18BF-9882-3A85-DC168A5DBA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57B2D-9F32-5B3D-FA70-20232D7D6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B5A706-7B2C-9EBA-B6FE-4F5F80FB2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081413-1C82-3D77-78B6-D2B1C812A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600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D8CB4-CFC5-31EC-3FD4-011C9C863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944491-9CA1-3FCD-BB6E-ACBEE0A7C8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859D8A-B774-EE2F-FB48-9964295E5B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0E781C-C046-44E1-DFD4-F8F9B6DCC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F1D783-97ED-0209-5C16-2CABDBD9A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BCA5A1-CDE0-2DBD-8790-B5E2A89F9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568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200DE2-D3A7-AB3C-9722-64D8D85F0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065CED-EE41-726A-DC52-1DC3C14923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44BCE-D7D5-705E-BA4E-9345B7BA2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6744CE-4E94-4241-B09D-C5C9AD1F82F5}" type="datetimeFigureOut">
              <a:rPr lang="en-US" smtClean="0"/>
              <a:t>7/13/2025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3AE84B-CF2E-A8D1-8BB5-1856A1DA86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952A4-B98F-6B8E-F372-72D63B096A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BDBB25-2E15-4882-BF23-A0448D89E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740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9434F0-8443-DE8F-F292-C194945F89EC}"/>
              </a:ext>
            </a:extLst>
          </p:cNvPr>
          <p:cNvSpPr txBox="1"/>
          <p:nvPr/>
        </p:nvSpPr>
        <p:spPr>
          <a:xfrm>
            <a:off x="234043" y="185057"/>
            <a:ext cx="1172391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 Enerji </a:t>
            </a:r>
            <a:r>
              <a:rPr lang="en-US" dirty="0" err="1"/>
              <a:t>altyapısı</a:t>
            </a:r>
            <a:r>
              <a:rPr lang="en-US" dirty="0"/>
              <a:t> </a:t>
            </a:r>
            <a:r>
              <a:rPr lang="en-US" dirty="0" err="1"/>
              <a:t>çalışmazsa</a:t>
            </a:r>
            <a:r>
              <a:rPr lang="en-US" dirty="0"/>
              <a:t> system </a:t>
            </a:r>
            <a:r>
              <a:rPr lang="en-US" dirty="0" err="1"/>
              <a:t>işlemez</a:t>
            </a:r>
            <a:endParaRPr lang="en-US" dirty="0"/>
          </a:p>
          <a:p>
            <a:r>
              <a:rPr lang="en-US" dirty="0" err="1"/>
              <a:t>Iletişim</a:t>
            </a:r>
            <a:r>
              <a:rPr lang="en-US" dirty="0"/>
              <a:t> </a:t>
            </a:r>
            <a:r>
              <a:rPr lang="en-US" dirty="0" err="1"/>
              <a:t>altyapısı</a:t>
            </a:r>
            <a:r>
              <a:rPr lang="en-US" dirty="0"/>
              <a:t> </a:t>
            </a:r>
            <a:r>
              <a:rPr lang="en-US" dirty="0" err="1"/>
              <a:t>çalışmazsa</a:t>
            </a:r>
            <a:r>
              <a:rPr lang="en-US" dirty="0"/>
              <a:t> </a:t>
            </a:r>
            <a:r>
              <a:rPr lang="en-US" dirty="0" err="1"/>
              <a:t>veri</a:t>
            </a:r>
            <a:r>
              <a:rPr lang="en-US" dirty="0"/>
              <a:t> </a:t>
            </a:r>
            <a:r>
              <a:rPr lang="en-US" dirty="0" err="1"/>
              <a:t>akmaz</a:t>
            </a:r>
            <a:r>
              <a:rPr lang="en-US" dirty="0"/>
              <a:t>.</a:t>
            </a:r>
          </a:p>
          <a:p>
            <a:endParaRPr lang="en-US" b="1" dirty="0"/>
          </a:p>
          <a:p>
            <a:r>
              <a:rPr lang="en-US" b="1" dirty="0"/>
              <a:t>Veri </a:t>
            </a:r>
            <a:r>
              <a:rPr lang="en-US" b="1" dirty="0" err="1"/>
              <a:t>korunmalı</a:t>
            </a:r>
            <a:r>
              <a:rPr lang="en-US" b="1" dirty="0"/>
              <a:t>, </a:t>
            </a:r>
            <a:r>
              <a:rPr lang="en-US" b="1" dirty="0" err="1"/>
              <a:t>kesintisiz</a:t>
            </a:r>
            <a:r>
              <a:rPr lang="en-US" b="1" dirty="0"/>
              <a:t> </a:t>
            </a:r>
            <a:r>
              <a:rPr lang="en-US" b="1" dirty="0" err="1"/>
              <a:t>işlem</a:t>
            </a:r>
            <a:r>
              <a:rPr lang="en-US" b="1" dirty="0"/>
              <a:t> </a:t>
            </a:r>
            <a:r>
              <a:rPr lang="en-US" b="1" dirty="0" err="1"/>
              <a:t>sağlanmalı</a:t>
            </a:r>
            <a:r>
              <a:rPr lang="en-US" b="1" dirty="0"/>
              <a:t>.</a:t>
            </a:r>
          </a:p>
          <a:p>
            <a:r>
              <a:rPr lang="en-US" b="1" dirty="0"/>
              <a:t>Finans, </a:t>
            </a:r>
            <a:r>
              <a:rPr lang="en-US" b="1" dirty="0" err="1"/>
              <a:t>Bankacılık</a:t>
            </a:r>
            <a:r>
              <a:rPr lang="en-US" b="1" dirty="0"/>
              <a:t>: </a:t>
            </a:r>
            <a:r>
              <a:rPr lang="en-US" b="1" dirty="0" err="1"/>
              <a:t>bilginin</a:t>
            </a:r>
            <a:r>
              <a:rPr lang="en-US" b="1" dirty="0"/>
              <a:t> </a:t>
            </a:r>
            <a:r>
              <a:rPr lang="en-US" b="1" dirty="0" err="1"/>
              <a:t>gizliliği</a:t>
            </a:r>
            <a:r>
              <a:rPr lang="en-US" b="1" dirty="0"/>
              <a:t>, </a:t>
            </a:r>
            <a:r>
              <a:rPr lang="en-US" b="1" dirty="0" err="1"/>
              <a:t>bütünlüğü</a:t>
            </a:r>
            <a:r>
              <a:rPr lang="en-US" b="1" dirty="0"/>
              <a:t>, </a:t>
            </a:r>
            <a:r>
              <a:rPr lang="en-US" b="1" dirty="0" err="1"/>
              <a:t>erişebilirliği</a:t>
            </a:r>
            <a:r>
              <a:rPr lang="en-US" b="1" dirty="0"/>
              <a:t> </a:t>
            </a:r>
            <a:r>
              <a:rPr lang="en-US" b="1" dirty="0" err="1"/>
              <a:t>korunmalı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 err="1"/>
              <a:t>Hiçbir</a:t>
            </a:r>
            <a:r>
              <a:rPr lang="en-US" b="1" dirty="0"/>
              <a:t> </a:t>
            </a:r>
            <a:r>
              <a:rPr lang="en-US" b="1" dirty="0" err="1"/>
              <a:t>siber</a:t>
            </a:r>
            <a:r>
              <a:rPr lang="en-US" b="1" dirty="0"/>
              <a:t> risk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öncekinin</a:t>
            </a:r>
            <a:r>
              <a:rPr lang="en-US" b="1" dirty="0"/>
              <a:t> </a:t>
            </a:r>
            <a:r>
              <a:rPr lang="en-US" b="1" dirty="0" err="1"/>
              <a:t>aynısı</a:t>
            </a:r>
            <a:r>
              <a:rPr lang="en-US" b="1" dirty="0"/>
              <a:t> </a:t>
            </a:r>
            <a:r>
              <a:rPr lang="en-US" b="1" dirty="0" err="1"/>
              <a:t>değildir</a:t>
            </a:r>
            <a:r>
              <a:rPr lang="en-US" b="1" dirty="0"/>
              <a:t>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08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7546B-FDCF-781D-8984-3DE96E28C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3B7DA5-B80F-E510-2B7E-863894C1070B}"/>
              </a:ext>
            </a:extLst>
          </p:cNvPr>
          <p:cNvSpPr txBox="1"/>
          <p:nvPr/>
        </p:nvSpPr>
        <p:spPr>
          <a:xfrm>
            <a:off x="304799" y="117693"/>
            <a:ext cx="11560629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YZ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Kuantum</a:t>
            </a:r>
            <a:r>
              <a:rPr lang="en-US" b="1" dirty="0"/>
              <a:t>, </a:t>
            </a:r>
            <a:r>
              <a:rPr lang="en-US" b="1" dirty="0" err="1"/>
              <a:t>geleceği</a:t>
            </a:r>
            <a:r>
              <a:rPr lang="en-US" b="1" dirty="0"/>
              <a:t> </a:t>
            </a:r>
            <a:r>
              <a:rPr lang="en-US" b="1" dirty="0" err="1"/>
              <a:t>şekillendirecek</a:t>
            </a:r>
            <a:r>
              <a:rPr lang="en-US" b="1" dirty="0"/>
              <a:t> </a:t>
            </a:r>
            <a:r>
              <a:rPr lang="en-US" b="1" dirty="0" err="1"/>
              <a:t>iki</a:t>
            </a:r>
            <a:r>
              <a:rPr lang="en-US" b="1" dirty="0"/>
              <a:t> </a:t>
            </a:r>
            <a:r>
              <a:rPr lang="en-US" b="1" dirty="0" err="1"/>
              <a:t>önemli</a:t>
            </a:r>
            <a:r>
              <a:rPr lang="en-US" b="1" dirty="0"/>
              <a:t> </a:t>
            </a:r>
            <a:r>
              <a:rPr lang="en-US" b="1" dirty="0" err="1"/>
              <a:t>teknoloji</a:t>
            </a:r>
            <a:r>
              <a:rPr lang="en-US" b="1" dirty="0"/>
              <a:t>.</a:t>
            </a:r>
          </a:p>
          <a:p>
            <a:r>
              <a:rPr lang="en-US" b="1" dirty="0" err="1"/>
              <a:t>Birbirini</a:t>
            </a:r>
            <a:r>
              <a:rPr lang="en-US" b="1" dirty="0"/>
              <a:t> </a:t>
            </a:r>
            <a:r>
              <a:rPr lang="en-US" b="1" dirty="0" err="1"/>
              <a:t>destekleyen</a:t>
            </a:r>
            <a:r>
              <a:rPr lang="en-US" b="1" dirty="0"/>
              <a:t>, </a:t>
            </a:r>
            <a:r>
              <a:rPr lang="en-US" b="1" dirty="0" err="1"/>
              <a:t>birlikte</a:t>
            </a:r>
            <a:r>
              <a:rPr lang="en-US" b="1" dirty="0"/>
              <a:t> </a:t>
            </a:r>
            <a:r>
              <a:rPr lang="en-US" b="1" dirty="0" err="1"/>
              <a:t>gelişecek</a:t>
            </a:r>
            <a:r>
              <a:rPr lang="en-US" b="1" dirty="0"/>
              <a:t> </a:t>
            </a:r>
            <a:r>
              <a:rPr lang="en-US" b="1" dirty="0" err="1"/>
              <a:t>iki</a:t>
            </a:r>
            <a:r>
              <a:rPr lang="en-US" b="1" dirty="0"/>
              <a:t> </a:t>
            </a:r>
            <a:r>
              <a:rPr lang="en-US" b="1" dirty="0" err="1"/>
              <a:t>teknoloji</a:t>
            </a:r>
            <a:r>
              <a:rPr lang="en-US" b="1" dirty="0"/>
              <a:t> </a:t>
            </a:r>
            <a:r>
              <a:rPr lang="en-US" b="1" dirty="0" err="1"/>
              <a:t>aynı</a:t>
            </a:r>
            <a:r>
              <a:rPr lang="en-US" b="1" dirty="0"/>
              <a:t> </a:t>
            </a:r>
            <a:r>
              <a:rPr lang="en-US" b="1" dirty="0" err="1"/>
              <a:t>zamanda</a:t>
            </a:r>
            <a:r>
              <a:rPr lang="en-US" b="1" dirty="0"/>
              <a:t>.</a:t>
            </a:r>
          </a:p>
          <a:p>
            <a:r>
              <a:rPr lang="en-US" b="1" dirty="0" err="1"/>
              <a:t>Kuantum</a:t>
            </a:r>
            <a:r>
              <a:rPr lang="en-US" b="1" dirty="0"/>
              <a:t> </a:t>
            </a:r>
            <a:r>
              <a:rPr lang="en-US" b="1" dirty="0" err="1"/>
              <a:t>bilgisayarlar</a:t>
            </a:r>
            <a:r>
              <a:rPr lang="en-US" b="1" dirty="0"/>
              <a:t> ek </a:t>
            </a:r>
            <a:r>
              <a:rPr lang="en-US" b="1" dirty="0" err="1"/>
              <a:t>işlemci</a:t>
            </a:r>
            <a:r>
              <a:rPr lang="en-US" b="1" dirty="0"/>
              <a:t>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görev</a:t>
            </a:r>
            <a:r>
              <a:rPr lang="en-US" b="1" dirty="0"/>
              <a:t> </a:t>
            </a:r>
            <a:r>
              <a:rPr lang="en-US" b="1" dirty="0" err="1"/>
              <a:t>yapabilirler</a:t>
            </a:r>
            <a:r>
              <a:rPr lang="en-US" b="1" dirty="0"/>
              <a:t>.</a:t>
            </a:r>
          </a:p>
          <a:p>
            <a:r>
              <a:rPr lang="en-US" b="1" dirty="0"/>
              <a:t>Bunun </a:t>
            </a:r>
            <a:r>
              <a:rPr lang="en-US" b="1" dirty="0" err="1"/>
              <a:t>için</a:t>
            </a:r>
            <a:r>
              <a:rPr lang="en-US" b="1" dirty="0"/>
              <a:t> </a:t>
            </a:r>
            <a:r>
              <a:rPr lang="en-US" b="1" dirty="0" err="1"/>
              <a:t>bulut</a:t>
            </a:r>
            <a:r>
              <a:rPr lang="en-US" b="1" dirty="0"/>
              <a:t> </a:t>
            </a:r>
            <a:r>
              <a:rPr lang="en-US" b="1" dirty="0" err="1"/>
              <a:t>teknolojiler</a:t>
            </a:r>
            <a:r>
              <a:rPr lang="en-US" b="1" dirty="0"/>
              <a:t> </a:t>
            </a:r>
            <a:r>
              <a:rPr lang="en-US" b="1" dirty="0" err="1"/>
              <a:t>kullanılabilir</a:t>
            </a:r>
            <a:r>
              <a:rPr lang="en-US" b="1" dirty="0"/>
              <a:t> (ek </a:t>
            </a:r>
            <a:r>
              <a:rPr lang="en-US" b="1" dirty="0" err="1"/>
              <a:t>cpu</a:t>
            </a:r>
            <a:r>
              <a:rPr lang="en-US" b="1" dirty="0"/>
              <a:t> </a:t>
            </a:r>
            <a:r>
              <a:rPr lang="en-US" b="1" dirty="0" err="1"/>
              <a:t>işlemleri</a:t>
            </a:r>
            <a:r>
              <a:rPr lang="en-US" b="1" dirty="0"/>
              <a:t> </a:t>
            </a:r>
            <a:r>
              <a:rPr lang="en-US" b="1" dirty="0" err="1"/>
              <a:t>için</a:t>
            </a:r>
            <a:r>
              <a:rPr lang="en-US" b="1" dirty="0"/>
              <a:t>) </a:t>
            </a:r>
            <a:r>
              <a:rPr lang="en-US" b="1" dirty="0">
                <a:sym typeface="Wingdings" panose="05000000000000000000" pitchFamily="2" charset="2"/>
              </a:rPr>
              <a:t>Amazon, Google, IBM, Microsoft</a:t>
            </a:r>
          </a:p>
          <a:p>
            <a:endParaRPr lang="en-US" dirty="0"/>
          </a:p>
          <a:p>
            <a:r>
              <a:rPr lang="en-US" dirty="0" err="1"/>
              <a:t>Makine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err="1">
                <a:sym typeface="Wingdings" panose="05000000000000000000" pitchFamily="2" charset="2"/>
              </a:rPr>
              <a:t>derin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öğrenme</a:t>
            </a:r>
            <a:r>
              <a:rPr lang="en-US" dirty="0">
                <a:sym typeface="Wingdings" panose="05000000000000000000" pitchFamily="2" charset="2"/>
              </a:rPr>
              <a:t>  YZ  </a:t>
            </a:r>
            <a:r>
              <a:rPr lang="en-US" dirty="0" err="1">
                <a:sym typeface="Wingdings" panose="05000000000000000000" pitchFamily="2" charset="2"/>
              </a:rPr>
              <a:t>kuantum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üstünlüğü</a:t>
            </a:r>
            <a:r>
              <a:rPr lang="en-US" dirty="0">
                <a:sym typeface="Wingdings" panose="05000000000000000000" pitchFamily="2" charset="2"/>
              </a:rPr>
              <a:t> (</a:t>
            </a:r>
            <a:r>
              <a:rPr lang="en-US" dirty="0" err="1">
                <a:sym typeface="Wingdings" panose="05000000000000000000" pitchFamily="2" charset="2"/>
              </a:rPr>
              <a:t>geleneksel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bilgisayarların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yapamadığını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yapmak</a:t>
            </a:r>
            <a:r>
              <a:rPr lang="en-US" dirty="0">
                <a:sym typeface="Wingdings" panose="05000000000000000000" pitchFamily="2" charset="2"/>
              </a:rPr>
              <a:t>)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(Derin </a:t>
            </a:r>
            <a:r>
              <a:rPr lang="en-US" dirty="0" err="1">
                <a:sym typeface="Wingdings" panose="05000000000000000000" pitchFamily="2" charset="2"/>
              </a:rPr>
              <a:t>öğrenme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aslında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makine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öğrenmenin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bir</a:t>
            </a:r>
            <a:r>
              <a:rPr lang="en-US" dirty="0">
                <a:sym typeface="Wingdings" panose="05000000000000000000" pitchFamily="2" charset="2"/>
              </a:rPr>
              <a:t> alt </a:t>
            </a:r>
            <a:r>
              <a:rPr lang="en-US" dirty="0" err="1">
                <a:sym typeface="Wingdings" panose="05000000000000000000" pitchFamily="2" charset="2"/>
              </a:rPr>
              <a:t>kümesi</a:t>
            </a:r>
            <a:r>
              <a:rPr lang="en-US" dirty="0">
                <a:sym typeface="Wingdings" panose="05000000000000000000" pitchFamily="2" charset="2"/>
              </a:rPr>
              <a:t>.</a:t>
            </a:r>
          </a:p>
          <a:p>
            <a:r>
              <a:rPr lang="en-US" dirty="0">
                <a:sym typeface="Wingdings" panose="05000000000000000000" pitchFamily="2" charset="2"/>
              </a:rPr>
              <a:t>Derin </a:t>
            </a:r>
            <a:r>
              <a:rPr lang="en-US" dirty="0" err="1">
                <a:sym typeface="Wingdings" panose="05000000000000000000" pitchFamily="2" charset="2"/>
              </a:rPr>
              <a:t>öğrenme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 err="1">
                <a:sym typeface="Wingdings" panose="05000000000000000000" pitchFamily="2" charset="2"/>
              </a:rPr>
              <a:t>çok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katmanlı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sinirsel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ağları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kullanıyor</a:t>
            </a:r>
            <a:r>
              <a:rPr lang="en-US" dirty="0">
                <a:sym typeface="Wingdings" panose="05000000000000000000" pitchFamily="2" charset="2"/>
              </a:rPr>
              <a:t>.)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b="1" dirty="0">
                <a:sym typeface="Wingdings" panose="05000000000000000000" pitchFamily="2" charset="2"/>
              </a:rPr>
              <a:t>YZ </a:t>
            </a:r>
            <a:r>
              <a:rPr lang="en-US" b="1" dirty="0" err="1">
                <a:sym typeface="Wingdings" panose="05000000000000000000" pitchFamily="2" charset="2"/>
              </a:rPr>
              <a:t>ve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Kuantum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teknolojileri</a:t>
            </a:r>
            <a:r>
              <a:rPr lang="en-US" b="1" dirty="0">
                <a:sym typeface="Wingdings" panose="05000000000000000000" pitchFamily="2" charset="2"/>
              </a:rPr>
              <a:t> yeni </a:t>
            </a:r>
            <a:r>
              <a:rPr lang="en-US" b="1" dirty="0" err="1">
                <a:sym typeface="Wingdings" panose="05000000000000000000" pitchFamily="2" charset="2"/>
              </a:rPr>
              <a:t>güç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merkezleri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ve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sosyal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altyapıların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oluşmasına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yol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açabilir</a:t>
            </a:r>
            <a:r>
              <a:rPr lang="en-US" b="1" dirty="0">
                <a:sym typeface="Wingdings" panose="05000000000000000000" pitchFamily="2" charset="2"/>
              </a:rPr>
              <a:t>.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b="1" dirty="0" err="1">
                <a:sym typeface="Wingdings" panose="05000000000000000000" pitchFamily="2" charset="2"/>
              </a:rPr>
              <a:t>Xijinping</a:t>
            </a:r>
            <a:r>
              <a:rPr lang="en-US" b="1" dirty="0">
                <a:sym typeface="Wingdings" panose="05000000000000000000" pitchFamily="2" charset="2"/>
              </a:rPr>
              <a:t>: </a:t>
            </a:r>
            <a:r>
              <a:rPr lang="en-US" b="1" dirty="0" err="1">
                <a:sym typeface="Wingdings" panose="05000000000000000000" pitchFamily="2" charset="2"/>
              </a:rPr>
              <a:t>ileri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teknoloji</a:t>
            </a:r>
            <a:r>
              <a:rPr lang="en-US" b="1" dirty="0">
                <a:sym typeface="Wingdings" panose="05000000000000000000" pitchFamily="2" charset="2"/>
              </a:rPr>
              <a:t> modern </a:t>
            </a:r>
            <a:r>
              <a:rPr lang="en-US" b="1" dirty="0" err="1">
                <a:sym typeface="Wingdings" panose="05000000000000000000" pitchFamily="2" charset="2"/>
              </a:rPr>
              <a:t>devletin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keskin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silahıdır</a:t>
            </a:r>
            <a:endParaRPr lang="en-US" b="1" dirty="0">
              <a:sym typeface="Wingdings" panose="05000000000000000000" pitchFamily="2" charset="2"/>
            </a:endParaRPr>
          </a:p>
          <a:p>
            <a:r>
              <a:rPr lang="en-US" b="1" dirty="0" err="1">
                <a:sym typeface="Wingdings" panose="05000000000000000000" pitchFamily="2" charset="2"/>
              </a:rPr>
              <a:t>Çin’in</a:t>
            </a:r>
            <a:r>
              <a:rPr lang="en-US" b="1" dirty="0">
                <a:sym typeface="Wingdings" panose="05000000000000000000" pitchFamily="2" charset="2"/>
              </a:rPr>
              <a:t> 2.5 </a:t>
            </a:r>
            <a:r>
              <a:rPr lang="en-US" b="1" dirty="0" err="1">
                <a:sym typeface="Wingdings" panose="05000000000000000000" pitchFamily="2" charset="2"/>
              </a:rPr>
              <a:t>milyar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yüz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görüntüsünü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işlemesi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gerekiyor</a:t>
            </a:r>
            <a:r>
              <a:rPr lang="en-US" b="1" dirty="0">
                <a:sym typeface="Wingdings" panose="05000000000000000000" pitchFamily="2" charset="2"/>
              </a:rPr>
              <a:t>. </a:t>
            </a:r>
            <a:r>
              <a:rPr lang="en-US" b="1" dirty="0" err="1">
                <a:sym typeface="Wingdings" panose="05000000000000000000" pitchFamily="2" charset="2"/>
              </a:rPr>
              <a:t>Çin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şu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anda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kuanntum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teknolojilerine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hız</a:t>
            </a:r>
            <a:r>
              <a:rPr lang="en-US" b="1" dirty="0">
                <a:sym typeface="Wingdings" panose="05000000000000000000" pitchFamily="2" charset="2"/>
              </a:rPr>
              <a:t> vermis </a:t>
            </a:r>
            <a:r>
              <a:rPr lang="en-US" b="1" dirty="0" err="1">
                <a:sym typeface="Wingdings" panose="05000000000000000000" pitchFamily="2" charset="2"/>
              </a:rPr>
              <a:t>ülkelerin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başındageliyor</a:t>
            </a:r>
            <a:r>
              <a:rPr lang="en-US" b="1" dirty="0">
                <a:sym typeface="Wingdings" panose="05000000000000000000" pitchFamily="2" charset="2"/>
              </a:rPr>
              <a:t>. TSMC: TAYVAN : NVİDA FİRMASINA DA ÇİP ÜRETİYOR. ÇİP ÜRETİM MAKİNELERİNİ ASML HOLLANDA FİRMASI ÜRETİYOR. KALİTELİ KUVARS KUZEY CAROLINE DA BİR MADENDEN ÇIKIYOR (%80)</a:t>
            </a:r>
          </a:p>
          <a:p>
            <a:r>
              <a:rPr lang="en-US" dirty="0"/>
              <a:t>Apple, Qualcomm, Nvidia, Advanced Micro Devices (AMD), MediaTek, Marvell Technology Group, STMicroelectronics </a:t>
            </a:r>
            <a:r>
              <a:rPr lang="en-US" dirty="0" err="1"/>
              <a:t>ve</a:t>
            </a:r>
            <a:r>
              <a:rPr lang="en-US" dirty="0"/>
              <a:t> Broadcom </a:t>
            </a:r>
            <a:r>
              <a:rPr lang="en-US" dirty="0" err="1"/>
              <a:t>TSMC’nin</a:t>
            </a:r>
            <a:r>
              <a:rPr lang="en-US" dirty="0"/>
              <a:t> </a:t>
            </a:r>
            <a:r>
              <a:rPr lang="en-US" dirty="0" err="1"/>
              <a:t>müşterileridir</a:t>
            </a:r>
            <a:r>
              <a:rPr lang="en-US" dirty="0"/>
              <a:t>.</a:t>
            </a:r>
          </a:p>
          <a:p>
            <a:endParaRPr lang="en-US" b="1" dirty="0">
              <a:sym typeface="Wingdings" panose="05000000000000000000" pitchFamily="2" charset="2"/>
            </a:endParaRPr>
          </a:p>
          <a:p>
            <a:r>
              <a:rPr lang="en-US" b="1" dirty="0">
                <a:sym typeface="Wingdings" panose="05000000000000000000" pitchFamily="2" charset="2"/>
              </a:rPr>
              <a:t>YZ </a:t>
            </a:r>
            <a:r>
              <a:rPr lang="en-US" b="1" dirty="0" err="1">
                <a:sym typeface="Wingdings" panose="05000000000000000000" pitchFamily="2" charset="2"/>
              </a:rPr>
              <a:t>ve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Kuantum’un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insan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denetiminin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önüne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geçmesi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öngörülemeyen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sonuçlara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yol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açabilir</a:t>
            </a:r>
            <a:r>
              <a:rPr lang="en-US" b="1" dirty="0">
                <a:sym typeface="Wingdings" panose="05000000000000000000" pitchFamily="2" charset="2"/>
              </a:rPr>
              <a:t>.</a:t>
            </a:r>
          </a:p>
          <a:p>
            <a:r>
              <a:rPr lang="en-US" b="1" dirty="0">
                <a:sym typeface="Wingdings" panose="05000000000000000000" pitchFamily="2" charset="2"/>
              </a:rPr>
              <a:t>AB 2021’de YZ </a:t>
            </a:r>
            <a:r>
              <a:rPr lang="en-US" b="1" dirty="0" err="1">
                <a:sym typeface="Wingdings" panose="05000000000000000000" pitchFamily="2" charset="2"/>
              </a:rPr>
              <a:t>yasası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çıkardı</a:t>
            </a:r>
            <a:r>
              <a:rPr lang="en-US" b="1" dirty="0">
                <a:sym typeface="Wingdings" panose="05000000000000000000" pitchFamily="2" charset="2"/>
              </a:rPr>
              <a:t>.</a:t>
            </a:r>
          </a:p>
          <a:p>
            <a:r>
              <a:rPr lang="en-US" b="1" dirty="0" err="1">
                <a:sym typeface="Wingdings" panose="05000000000000000000" pitchFamily="2" charset="2"/>
              </a:rPr>
              <a:t>YZ’de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ve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Q’da</a:t>
            </a:r>
            <a:r>
              <a:rPr lang="en-US" b="1" dirty="0">
                <a:sym typeface="Wingdings" panose="05000000000000000000" pitchFamily="2" charset="2"/>
              </a:rPr>
              <a:t> belli </a:t>
            </a:r>
            <a:r>
              <a:rPr lang="en-US" b="1" dirty="0" err="1">
                <a:sym typeface="Wingdings" panose="05000000000000000000" pitchFamily="2" charset="2"/>
              </a:rPr>
              <a:t>eşiklerin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aşılmaması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için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düzenlemeler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ve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denetlemeler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henüz</a:t>
            </a:r>
            <a:r>
              <a:rPr lang="en-US" b="1" dirty="0">
                <a:sym typeface="Wingdings" panose="05000000000000000000" pitchFamily="2" charset="2"/>
              </a:rPr>
              <a:t> belli </a:t>
            </a:r>
            <a:r>
              <a:rPr lang="en-US" b="1" dirty="0" err="1">
                <a:sym typeface="Wingdings" panose="05000000000000000000" pitchFamily="2" charset="2"/>
              </a:rPr>
              <a:t>bir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olgunlağa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erişmiştir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demek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için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henüz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erken</a:t>
            </a:r>
            <a:r>
              <a:rPr lang="en-US" b="1" dirty="0">
                <a:sym typeface="Wingdings" panose="05000000000000000000" pitchFamily="2" charset="2"/>
              </a:rPr>
              <a:t>. </a:t>
            </a:r>
            <a:r>
              <a:rPr lang="en-US" b="1" dirty="0" err="1">
                <a:sym typeface="Wingdings" panose="05000000000000000000" pitchFamily="2" charset="2"/>
              </a:rPr>
              <a:t>Güvenliği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sağlamaları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için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kullandığımız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bu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teknolojilerin</a:t>
            </a:r>
            <a:r>
              <a:rPr lang="en-US" b="1" dirty="0">
                <a:sym typeface="Wingdings" panose="05000000000000000000" pitchFamily="2" charset="2"/>
              </a:rPr>
              <a:t> de </a:t>
            </a:r>
            <a:r>
              <a:rPr lang="en-US" b="1" dirty="0" err="1">
                <a:sym typeface="Wingdings" panose="05000000000000000000" pitchFamily="2" charset="2"/>
              </a:rPr>
              <a:t>güvenliğinin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sağlanması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gerekiyor</a:t>
            </a:r>
            <a:r>
              <a:rPr lang="en-US" b="1" dirty="0">
                <a:sym typeface="Wingdings" panose="05000000000000000000" pitchFamily="2" charset="2"/>
              </a:rPr>
              <a:t>. YZ </a:t>
            </a:r>
            <a:r>
              <a:rPr lang="en-US" b="1" dirty="0" err="1">
                <a:sym typeface="Wingdings" panose="05000000000000000000" pitchFamily="2" charset="2"/>
              </a:rPr>
              <a:t>manipüle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edilebilir</a:t>
            </a:r>
            <a:r>
              <a:rPr lang="en-US" b="1" dirty="0">
                <a:sym typeface="Wingdings" panose="05000000000000000000" pitchFamily="2" charset="2"/>
              </a:rPr>
              <a:t>, Q, </a:t>
            </a:r>
            <a:r>
              <a:rPr lang="en-US" b="1" dirty="0" err="1">
                <a:sym typeface="Wingdings" panose="05000000000000000000" pitchFamily="2" charset="2"/>
              </a:rPr>
              <a:t>kötüye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kullanılabilir</a:t>
            </a:r>
            <a:r>
              <a:rPr lang="en-US" b="1" dirty="0">
                <a:sym typeface="Wingdings" panose="05000000000000000000" pitchFamily="2" charset="2"/>
              </a:rPr>
              <a:t>.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492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DFD8F-18C3-7233-5550-C6121ADF2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7AB07A-E80A-1E37-88D6-44AD2D5E454F}"/>
              </a:ext>
            </a:extLst>
          </p:cNvPr>
          <p:cNvSpPr txBox="1"/>
          <p:nvPr/>
        </p:nvSpPr>
        <p:spPr>
          <a:xfrm>
            <a:off x="304799" y="117693"/>
            <a:ext cx="1156062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Finansal</a:t>
            </a:r>
            <a:r>
              <a:rPr lang="en-US" b="1" dirty="0"/>
              <a:t> Kritik </a:t>
            </a:r>
            <a:r>
              <a:rPr lang="en-US" b="1" dirty="0" err="1"/>
              <a:t>Altyapılardan</a:t>
            </a:r>
            <a:r>
              <a:rPr lang="en-US" b="1" dirty="0"/>
              <a:t> </a:t>
            </a:r>
            <a:r>
              <a:rPr lang="en-US" b="1" dirty="0" err="1"/>
              <a:t>Bankacılık</a:t>
            </a:r>
            <a:r>
              <a:rPr lang="en-US" b="1" dirty="0"/>
              <a:t> </a:t>
            </a:r>
            <a:r>
              <a:rPr lang="en-US" b="1" dirty="0" err="1"/>
              <a:t>sistemleri</a:t>
            </a:r>
            <a:r>
              <a:rPr lang="en-US" b="1" dirty="0"/>
              <a:t> de </a:t>
            </a:r>
            <a:r>
              <a:rPr lang="en-US" b="1" dirty="0" err="1"/>
              <a:t>BDDK’nın</a:t>
            </a:r>
            <a:r>
              <a:rPr lang="en-US" b="1" dirty="0"/>
              <a:t> </a:t>
            </a:r>
            <a:r>
              <a:rPr lang="en-US" b="1" dirty="0" err="1"/>
              <a:t>gözetim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denetimine</a:t>
            </a:r>
            <a:r>
              <a:rPr lang="en-US" b="1" dirty="0"/>
              <a:t> </a:t>
            </a:r>
            <a:r>
              <a:rPr lang="en-US" b="1" dirty="0" err="1"/>
              <a:t>uygun</a:t>
            </a:r>
            <a:r>
              <a:rPr lang="en-US" b="1" dirty="0"/>
              <a:t> </a:t>
            </a:r>
            <a:r>
              <a:rPr lang="en-US" b="1" dirty="0" err="1"/>
              <a:t>yapılandırılmak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işletilmek</a:t>
            </a:r>
            <a:r>
              <a:rPr lang="en-US" b="1" dirty="0"/>
              <a:t> </a:t>
            </a:r>
            <a:r>
              <a:rPr lang="en-US" b="1" dirty="0" err="1"/>
              <a:t>durumunda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 err="1"/>
              <a:t>Ayrıca</a:t>
            </a:r>
            <a:r>
              <a:rPr lang="en-US" b="1" dirty="0"/>
              <a:t> </a:t>
            </a:r>
            <a:r>
              <a:rPr lang="en-US" b="1" dirty="0" err="1"/>
              <a:t>Bankalar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diğer</a:t>
            </a:r>
            <a:r>
              <a:rPr lang="en-US" b="1" dirty="0"/>
              <a:t> </a:t>
            </a:r>
            <a:r>
              <a:rPr lang="en-US" b="1" dirty="0" err="1"/>
              <a:t>Ödeme</a:t>
            </a:r>
            <a:r>
              <a:rPr lang="en-US" b="1" dirty="0"/>
              <a:t> </a:t>
            </a:r>
            <a:r>
              <a:rPr lang="en-US" b="1" dirty="0" err="1"/>
              <a:t>Kuruluşlarının</a:t>
            </a:r>
            <a:r>
              <a:rPr lang="en-US" b="1" dirty="0"/>
              <a:t> </a:t>
            </a:r>
            <a:r>
              <a:rPr lang="en-US" b="1" dirty="0" err="1"/>
              <a:t>sistemleri</a:t>
            </a:r>
            <a:r>
              <a:rPr lang="en-US" b="1" dirty="0"/>
              <a:t> </a:t>
            </a:r>
            <a:r>
              <a:rPr lang="en-US" b="1" dirty="0" err="1"/>
              <a:t>için</a:t>
            </a:r>
            <a:r>
              <a:rPr lang="en-US" b="1" dirty="0"/>
              <a:t> de TCMB </a:t>
            </a:r>
            <a:r>
              <a:rPr lang="en-US" b="1" dirty="0" err="1"/>
              <a:t>kaynaklı</a:t>
            </a:r>
            <a:r>
              <a:rPr lang="en-US" b="1" dirty="0"/>
              <a:t> </a:t>
            </a:r>
            <a:r>
              <a:rPr lang="en-US" b="1" dirty="0" err="1"/>
              <a:t>düzenlemeler</a:t>
            </a:r>
            <a:r>
              <a:rPr lang="en-US" b="1" dirty="0"/>
              <a:t>, </a:t>
            </a:r>
            <a:r>
              <a:rPr lang="en-US" b="1" dirty="0" err="1"/>
              <a:t>gözetim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denetim</a:t>
            </a:r>
            <a:r>
              <a:rPr lang="en-US" b="1" dirty="0"/>
              <a:t> </a:t>
            </a:r>
            <a:r>
              <a:rPr lang="en-US" b="1" dirty="0" err="1"/>
              <a:t>faaliyetleri</a:t>
            </a:r>
            <a:r>
              <a:rPr lang="en-US" b="1" dirty="0"/>
              <a:t> </a:t>
            </a:r>
            <a:r>
              <a:rPr lang="en-US" b="1" dirty="0" err="1"/>
              <a:t>bulunmakta</a:t>
            </a:r>
            <a:r>
              <a:rPr lang="en-US" b="1" dirty="0"/>
              <a:t>.  </a:t>
            </a:r>
          </a:p>
          <a:p>
            <a:endParaRPr lang="en-US" b="1" dirty="0"/>
          </a:p>
          <a:p>
            <a:r>
              <a:rPr lang="en-US" b="1" dirty="0" err="1"/>
              <a:t>Bankacılık</a:t>
            </a:r>
            <a:r>
              <a:rPr lang="en-US" b="1" dirty="0"/>
              <a:t> </a:t>
            </a:r>
            <a:r>
              <a:rPr lang="en-US" b="1" dirty="0" err="1"/>
              <a:t>tarafında</a:t>
            </a:r>
            <a:r>
              <a:rPr lang="en-US" b="1" dirty="0"/>
              <a:t>;</a:t>
            </a:r>
          </a:p>
          <a:p>
            <a:r>
              <a:rPr lang="en-US" b="1" dirty="0"/>
              <a:t>2006’da BDDK </a:t>
            </a:r>
            <a:r>
              <a:rPr lang="en-US" b="1" dirty="0" err="1"/>
              <a:t>tarafından</a:t>
            </a:r>
            <a:r>
              <a:rPr lang="en-US" b="1" dirty="0"/>
              <a:t> </a:t>
            </a:r>
            <a:r>
              <a:rPr lang="en-US" b="1" dirty="0" err="1"/>
              <a:t>Bankaların</a:t>
            </a:r>
            <a:r>
              <a:rPr lang="en-US" b="1" dirty="0"/>
              <a:t> </a:t>
            </a:r>
            <a:r>
              <a:rPr lang="en-US" b="1" dirty="0" err="1"/>
              <a:t>Sistemlerinin</a:t>
            </a:r>
            <a:r>
              <a:rPr lang="en-US" b="1" dirty="0"/>
              <a:t> </a:t>
            </a:r>
            <a:r>
              <a:rPr lang="en-US" b="1" dirty="0" err="1"/>
              <a:t>Denetimi</a:t>
            </a:r>
            <a:r>
              <a:rPr lang="en-US" b="1" dirty="0"/>
              <a:t> </a:t>
            </a:r>
            <a:r>
              <a:rPr lang="en-US" b="1" dirty="0" err="1"/>
              <a:t>Hakkında</a:t>
            </a:r>
            <a:r>
              <a:rPr lang="en-US" b="1" dirty="0"/>
              <a:t> </a:t>
            </a:r>
            <a:r>
              <a:rPr lang="en-US" b="1" dirty="0" err="1"/>
              <a:t>Yönetmelik</a:t>
            </a:r>
            <a:r>
              <a:rPr lang="en-US" b="1" dirty="0"/>
              <a:t> </a:t>
            </a:r>
            <a:r>
              <a:rPr lang="en-US" b="1" dirty="0" err="1"/>
              <a:t>yayımlandı</a:t>
            </a:r>
            <a:r>
              <a:rPr lang="en-US" b="1" dirty="0"/>
              <a:t>.</a:t>
            </a:r>
          </a:p>
          <a:p>
            <a:r>
              <a:rPr lang="en-US" b="1" dirty="0" err="1"/>
              <a:t>Yönetmelik</a:t>
            </a:r>
            <a:r>
              <a:rPr lang="en-US" b="1" dirty="0"/>
              <a:t> COBIT </a:t>
            </a:r>
            <a:r>
              <a:rPr lang="en-US" b="1" dirty="0" err="1"/>
              <a:t>bazlı</a:t>
            </a:r>
            <a:r>
              <a:rPr lang="en-US" b="1" dirty="0"/>
              <a:t> </a:t>
            </a:r>
            <a:r>
              <a:rPr lang="en-US" b="1" dirty="0" err="1"/>
              <a:t>hazırlandı</a:t>
            </a:r>
            <a:r>
              <a:rPr lang="en-US" b="1" dirty="0"/>
              <a:t>. </a:t>
            </a:r>
            <a:r>
              <a:rPr lang="en-US" b="1" dirty="0" err="1"/>
              <a:t>İç</a:t>
            </a:r>
            <a:r>
              <a:rPr lang="en-US" b="1" dirty="0"/>
              <a:t> </a:t>
            </a:r>
            <a:r>
              <a:rPr lang="en-US" b="1" dirty="0" err="1"/>
              <a:t>denetim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bağımsız</a:t>
            </a:r>
            <a:r>
              <a:rPr lang="en-US" b="1" dirty="0"/>
              <a:t> </a:t>
            </a:r>
            <a:r>
              <a:rPr lang="en-US" b="1" dirty="0" err="1"/>
              <a:t>denetim</a:t>
            </a:r>
            <a:r>
              <a:rPr lang="en-US" b="1" dirty="0"/>
              <a:t> </a:t>
            </a:r>
            <a:r>
              <a:rPr lang="en-US" b="1" dirty="0" err="1"/>
              <a:t>kavramları</a:t>
            </a:r>
            <a:r>
              <a:rPr lang="en-US" b="1" dirty="0"/>
              <a:t> </a:t>
            </a:r>
            <a:r>
              <a:rPr lang="en-US" b="1" dirty="0" err="1"/>
              <a:t>gündeme</a:t>
            </a:r>
            <a:r>
              <a:rPr lang="en-US" b="1" dirty="0"/>
              <a:t> </a:t>
            </a:r>
            <a:r>
              <a:rPr lang="en-US" b="1" dirty="0" err="1"/>
              <a:t>geldi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/>
              <a:t>2007’de </a:t>
            </a:r>
            <a:r>
              <a:rPr lang="en-US" b="1" dirty="0" err="1"/>
              <a:t>uygulanmaya</a:t>
            </a:r>
            <a:r>
              <a:rPr lang="en-US" b="1" dirty="0"/>
              <a:t> </a:t>
            </a:r>
            <a:r>
              <a:rPr lang="en-US" b="1" dirty="0" err="1"/>
              <a:t>başlayan</a:t>
            </a:r>
            <a:r>
              <a:rPr lang="en-US" b="1" dirty="0"/>
              <a:t> COBIT </a:t>
            </a:r>
            <a:r>
              <a:rPr lang="en-US" b="1" dirty="0" err="1"/>
              <a:t>denetimleri</a:t>
            </a:r>
            <a:r>
              <a:rPr lang="en-US" b="1" dirty="0"/>
              <a:t> (Bilgi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İlgili</a:t>
            </a:r>
            <a:r>
              <a:rPr lang="en-US" b="1" dirty="0"/>
              <a:t> </a:t>
            </a:r>
            <a:r>
              <a:rPr lang="en-US" b="1" dirty="0" err="1"/>
              <a:t>Teknolojiler</a:t>
            </a:r>
            <a:r>
              <a:rPr lang="en-US" b="1" dirty="0"/>
              <a:t> </a:t>
            </a:r>
            <a:r>
              <a:rPr lang="en-US" b="1" dirty="0" err="1"/>
              <a:t>için</a:t>
            </a:r>
            <a:r>
              <a:rPr lang="en-US" b="1" dirty="0"/>
              <a:t> </a:t>
            </a:r>
            <a:r>
              <a:rPr lang="en-US" b="1" dirty="0" err="1"/>
              <a:t>Denetim</a:t>
            </a:r>
            <a:r>
              <a:rPr lang="en-US" b="1" dirty="0"/>
              <a:t> </a:t>
            </a:r>
            <a:r>
              <a:rPr lang="en-US" b="1" dirty="0" err="1"/>
              <a:t>Hedefleri</a:t>
            </a:r>
            <a:r>
              <a:rPr lang="en-US" b="1" dirty="0"/>
              <a:t>) BDDK </a:t>
            </a:r>
            <a:r>
              <a:rPr lang="en-US" b="1" dirty="0" err="1"/>
              <a:t>tarafından</a:t>
            </a:r>
            <a:r>
              <a:rPr lang="en-US" b="1" dirty="0"/>
              <a:t> </a:t>
            </a:r>
            <a:r>
              <a:rPr lang="en-US" b="1" dirty="0" err="1"/>
              <a:t>yürütülmekte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 err="1"/>
              <a:t>Değerlendirmeler</a:t>
            </a:r>
            <a:r>
              <a:rPr lang="en-US" b="1" dirty="0"/>
              <a:t> 1’le 5 </a:t>
            </a:r>
            <a:r>
              <a:rPr lang="en-US" b="1" dirty="0" err="1"/>
              <a:t>arasında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sonuçla</a:t>
            </a:r>
            <a:r>
              <a:rPr lang="en-US" b="1" dirty="0"/>
              <a:t> </a:t>
            </a:r>
            <a:r>
              <a:rPr lang="en-US" b="1" dirty="0" err="1"/>
              <a:t>anılmata</a:t>
            </a:r>
            <a:r>
              <a:rPr lang="en-US" b="1" dirty="0"/>
              <a:t>:</a:t>
            </a:r>
          </a:p>
          <a:p>
            <a:r>
              <a:rPr lang="en-US" b="1" dirty="0"/>
              <a:t>1: </a:t>
            </a:r>
            <a:r>
              <a:rPr lang="en-US" b="1" dirty="0" err="1"/>
              <a:t>başlangıç</a:t>
            </a:r>
            <a:r>
              <a:rPr lang="en-US" b="1" dirty="0"/>
              <a:t>, (</a:t>
            </a:r>
            <a:r>
              <a:rPr lang="en-US" b="1" dirty="0" err="1"/>
              <a:t>kişilere</a:t>
            </a:r>
            <a:r>
              <a:rPr lang="en-US" b="1" dirty="0"/>
              <a:t> </a:t>
            </a:r>
            <a:r>
              <a:rPr lang="en-US" b="1" dirty="0" err="1"/>
              <a:t>bağımlılık</a:t>
            </a:r>
            <a:r>
              <a:rPr lang="en-US" b="1" dirty="0"/>
              <a:t> var)</a:t>
            </a:r>
          </a:p>
          <a:p>
            <a:r>
              <a:rPr lang="en-US" b="1" dirty="0"/>
              <a:t>2: </a:t>
            </a:r>
            <a:r>
              <a:rPr lang="en-US" b="1" dirty="0" err="1"/>
              <a:t>yönetilen</a:t>
            </a:r>
            <a:r>
              <a:rPr lang="en-US" b="1" dirty="0"/>
              <a:t>, (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yön</a:t>
            </a:r>
            <a:r>
              <a:rPr lang="en-US" b="1" dirty="0"/>
              <a:t>., </a:t>
            </a:r>
            <a:r>
              <a:rPr lang="en-US" b="1" dirty="0" err="1"/>
              <a:t>işler</a:t>
            </a:r>
            <a:r>
              <a:rPr lang="en-US" b="1" dirty="0"/>
              <a:t> </a:t>
            </a:r>
            <a:r>
              <a:rPr lang="en-US" b="1" dirty="0" err="1"/>
              <a:t>tekrar</a:t>
            </a:r>
            <a:r>
              <a:rPr lang="en-US" b="1" dirty="0"/>
              <a:t> </a:t>
            </a:r>
            <a:r>
              <a:rPr lang="en-US" b="1" dirty="0" err="1"/>
              <a:t>edilebilir</a:t>
            </a:r>
            <a:r>
              <a:rPr lang="en-US" b="1" dirty="0"/>
              <a:t>)</a:t>
            </a:r>
          </a:p>
          <a:p>
            <a:r>
              <a:rPr lang="en-US" b="1" dirty="0"/>
              <a:t>3: </a:t>
            </a:r>
            <a:r>
              <a:rPr lang="en-US" b="1" dirty="0" err="1"/>
              <a:t>tanımlı</a:t>
            </a:r>
            <a:r>
              <a:rPr lang="en-US" b="1" dirty="0"/>
              <a:t>, (</a:t>
            </a:r>
            <a:r>
              <a:rPr lang="en-US" b="1" dirty="0" err="1"/>
              <a:t>süreçler</a:t>
            </a:r>
            <a:r>
              <a:rPr lang="en-US" b="1" dirty="0"/>
              <a:t> </a:t>
            </a:r>
            <a:r>
              <a:rPr lang="en-US" b="1" dirty="0" err="1"/>
              <a:t>tanımlı</a:t>
            </a:r>
            <a:r>
              <a:rPr lang="en-US" b="1" dirty="0"/>
              <a:t>, risk </a:t>
            </a:r>
            <a:r>
              <a:rPr lang="en-US" b="1" dirty="0" err="1"/>
              <a:t>yönetimi</a:t>
            </a:r>
            <a:r>
              <a:rPr lang="en-US" b="1" dirty="0"/>
              <a:t> </a:t>
            </a:r>
            <a:r>
              <a:rPr lang="en-US" b="1" dirty="0" err="1"/>
              <a:t>yapılmakta</a:t>
            </a:r>
            <a:r>
              <a:rPr lang="en-US" b="1" dirty="0"/>
              <a:t>)</a:t>
            </a:r>
          </a:p>
          <a:p>
            <a:r>
              <a:rPr lang="en-US" b="1" dirty="0"/>
              <a:t>4: </a:t>
            </a:r>
            <a:r>
              <a:rPr lang="en-US" b="1" dirty="0" err="1"/>
              <a:t>nicel</a:t>
            </a:r>
            <a:r>
              <a:rPr lang="en-US" b="1" dirty="0"/>
              <a:t> </a:t>
            </a:r>
            <a:r>
              <a:rPr lang="en-US" b="1" dirty="0" err="1"/>
              <a:t>yönetilen</a:t>
            </a:r>
            <a:r>
              <a:rPr lang="en-US" b="1" dirty="0"/>
              <a:t>, (</a:t>
            </a:r>
            <a:r>
              <a:rPr lang="en-US" b="1" dirty="0" err="1"/>
              <a:t>süreçlerde</a:t>
            </a:r>
            <a:r>
              <a:rPr lang="en-US" b="1" dirty="0"/>
              <a:t> </a:t>
            </a:r>
            <a:r>
              <a:rPr lang="en-US" b="1" dirty="0" err="1"/>
              <a:t>ölçümleme</a:t>
            </a:r>
            <a:r>
              <a:rPr lang="en-US" b="1" dirty="0"/>
              <a:t> var)</a:t>
            </a:r>
          </a:p>
          <a:p>
            <a:r>
              <a:rPr lang="en-US" b="1" dirty="0"/>
              <a:t>5: </a:t>
            </a:r>
            <a:r>
              <a:rPr lang="en-US" b="1" dirty="0" err="1"/>
              <a:t>iyileşen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577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FBA3D0-617B-38F5-CE6E-87E1583B83B0}"/>
              </a:ext>
            </a:extLst>
          </p:cNvPr>
          <p:cNvSpPr txBox="1"/>
          <p:nvPr/>
        </p:nvSpPr>
        <p:spPr>
          <a:xfrm>
            <a:off x="533400" y="756200"/>
            <a:ext cx="11495314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b="1" dirty="0"/>
          </a:p>
          <a:p>
            <a:r>
              <a:rPr lang="en-US" b="1" dirty="0"/>
              <a:t>Kamu </a:t>
            </a:r>
            <a:r>
              <a:rPr lang="en-US" b="1" dirty="0" err="1"/>
              <a:t>Kurum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Kuruluşları</a:t>
            </a:r>
            <a:r>
              <a:rPr lang="en-US" b="1" dirty="0"/>
              <a:t> </a:t>
            </a:r>
            <a:r>
              <a:rPr lang="en-US" b="1" dirty="0" err="1"/>
              <a:t>ile</a:t>
            </a:r>
            <a:r>
              <a:rPr lang="en-US" b="1" dirty="0"/>
              <a:t> Kritik </a:t>
            </a:r>
            <a:r>
              <a:rPr lang="en-US" b="1" dirty="0" err="1"/>
              <a:t>Altyapı</a:t>
            </a:r>
            <a:r>
              <a:rPr lang="en-US" b="1" dirty="0"/>
              <a:t> </a:t>
            </a:r>
            <a:r>
              <a:rPr lang="en-US" b="1" dirty="0" err="1"/>
              <a:t>Niteliğinde</a:t>
            </a:r>
            <a:r>
              <a:rPr lang="en-US" b="1" dirty="0"/>
              <a:t> </a:t>
            </a:r>
            <a:r>
              <a:rPr lang="en-US" b="1" dirty="0" err="1"/>
              <a:t>Hizmet</a:t>
            </a:r>
            <a:r>
              <a:rPr lang="en-US" b="1" dirty="0"/>
              <a:t> Veren </a:t>
            </a:r>
            <a:r>
              <a:rPr lang="en-US" b="1" dirty="0" err="1"/>
              <a:t>İşletmelerin</a:t>
            </a:r>
            <a:r>
              <a:rPr lang="en-US" b="1" dirty="0"/>
              <a:t> Bilgi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İletişim</a:t>
            </a:r>
            <a:r>
              <a:rPr lang="en-US" b="1" dirty="0"/>
              <a:t> </a:t>
            </a:r>
            <a:r>
              <a:rPr lang="en-US" b="1" dirty="0" err="1"/>
              <a:t>Güvenliği</a:t>
            </a:r>
            <a:r>
              <a:rPr lang="en-US" b="1" dirty="0"/>
              <a:t> </a:t>
            </a:r>
            <a:r>
              <a:rPr lang="en-US" b="1" dirty="0" err="1"/>
              <a:t>konusunda</a:t>
            </a:r>
            <a:r>
              <a:rPr lang="en-US" b="1" dirty="0"/>
              <a:t> 2019’da </a:t>
            </a:r>
            <a:r>
              <a:rPr lang="en-US" b="1" dirty="0" err="1"/>
              <a:t>yürürlüğe</a:t>
            </a:r>
            <a:r>
              <a:rPr lang="en-US" b="1" dirty="0"/>
              <a:t> </a:t>
            </a:r>
            <a:r>
              <a:rPr lang="en-US" b="1" dirty="0" err="1"/>
              <a:t>giren</a:t>
            </a:r>
            <a:r>
              <a:rPr lang="en-US" b="1" dirty="0"/>
              <a:t> </a:t>
            </a:r>
            <a:r>
              <a:rPr lang="en-US" b="1" dirty="0" err="1"/>
              <a:t>genelge</a:t>
            </a:r>
            <a:r>
              <a:rPr lang="en-US" b="1" dirty="0"/>
              <a:t> </a:t>
            </a:r>
            <a:r>
              <a:rPr lang="en-US" b="1" dirty="0" err="1"/>
              <a:t>doğrultusunda</a:t>
            </a:r>
            <a:r>
              <a:rPr lang="en-US" b="1" dirty="0"/>
              <a:t> </a:t>
            </a:r>
            <a:r>
              <a:rPr lang="en-US" b="1" dirty="0" err="1"/>
              <a:t>bu</a:t>
            </a:r>
            <a:r>
              <a:rPr lang="en-US" b="1" dirty="0"/>
              <a:t> </a:t>
            </a:r>
            <a:r>
              <a:rPr lang="en-US" b="1" dirty="0" err="1"/>
              <a:t>rehbere</a:t>
            </a:r>
            <a:r>
              <a:rPr lang="en-US" b="1" dirty="0"/>
              <a:t> </a:t>
            </a:r>
            <a:r>
              <a:rPr lang="en-US" b="1" dirty="0" err="1"/>
              <a:t>uygun</a:t>
            </a:r>
            <a:r>
              <a:rPr lang="en-US" b="1" dirty="0"/>
              <a:t> </a:t>
            </a:r>
            <a:r>
              <a:rPr lang="en-US" b="1" dirty="0" err="1"/>
              <a:t>hareket</a:t>
            </a:r>
            <a:r>
              <a:rPr lang="en-US" b="1" dirty="0"/>
              <a:t> </a:t>
            </a:r>
            <a:r>
              <a:rPr lang="en-US" b="1" dirty="0" err="1"/>
              <a:t>edilmesi</a:t>
            </a:r>
            <a:r>
              <a:rPr lang="en-US" b="1" dirty="0"/>
              <a:t> </a:t>
            </a:r>
            <a:r>
              <a:rPr lang="en-US" b="1" dirty="0" err="1"/>
              <a:t>gerekiyor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 err="1"/>
              <a:t>Ödeme</a:t>
            </a:r>
            <a:r>
              <a:rPr lang="en-US" b="1" dirty="0"/>
              <a:t> </a:t>
            </a:r>
            <a:r>
              <a:rPr lang="en-US" b="1" dirty="0" err="1"/>
              <a:t>Kuruluşlarıyla</a:t>
            </a:r>
            <a:r>
              <a:rPr lang="en-US" b="1" dirty="0"/>
              <a:t> Elektronik para </a:t>
            </a:r>
            <a:r>
              <a:rPr lang="en-US" b="1" dirty="0" err="1"/>
              <a:t>kuruluşlarına</a:t>
            </a:r>
            <a:r>
              <a:rPr lang="en-US" b="1" dirty="0"/>
              <a:t> </a:t>
            </a:r>
            <a:r>
              <a:rPr lang="en-US" b="1" dirty="0" err="1"/>
              <a:t>yönelik</a:t>
            </a:r>
            <a:r>
              <a:rPr lang="en-US" b="1" dirty="0"/>
              <a:t> </a:t>
            </a:r>
            <a:r>
              <a:rPr lang="en-US" b="1" dirty="0" err="1"/>
              <a:t>düzenleme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denetleme</a:t>
            </a:r>
            <a:r>
              <a:rPr lang="en-US" b="1" dirty="0"/>
              <a:t> </a:t>
            </a:r>
            <a:r>
              <a:rPr lang="en-US" b="1" dirty="0" err="1"/>
              <a:t>yetkisi</a:t>
            </a:r>
            <a:r>
              <a:rPr lang="en-US" b="1" dirty="0"/>
              <a:t> 2020 </a:t>
            </a:r>
            <a:r>
              <a:rPr lang="en-US" b="1" dirty="0" err="1"/>
              <a:t>başından</a:t>
            </a:r>
            <a:r>
              <a:rPr lang="en-US" b="1" dirty="0"/>
              <a:t> </a:t>
            </a:r>
            <a:r>
              <a:rPr lang="en-US" b="1" dirty="0" err="1"/>
              <a:t>itibaren</a:t>
            </a:r>
            <a:r>
              <a:rPr lang="en-US" b="1" dirty="0"/>
              <a:t> </a:t>
            </a:r>
            <a:r>
              <a:rPr lang="en-US" b="1" dirty="0" err="1"/>
              <a:t>TCMB’ye</a:t>
            </a:r>
            <a:r>
              <a:rPr lang="en-US" b="1" dirty="0"/>
              <a:t> </a:t>
            </a:r>
            <a:r>
              <a:rPr lang="en-US" b="1" dirty="0" err="1"/>
              <a:t>devredildi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 err="1"/>
              <a:t>Ödeme</a:t>
            </a:r>
            <a:r>
              <a:rPr lang="en-US" b="1" dirty="0"/>
              <a:t> </a:t>
            </a:r>
            <a:r>
              <a:rPr lang="en-US" b="1" dirty="0" err="1"/>
              <a:t>Sistemleri</a:t>
            </a:r>
            <a:r>
              <a:rPr lang="en-US" b="1" dirty="0"/>
              <a:t>: </a:t>
            </a:r>
            <a:r>
              <a:rPr lang="en-US" b="1" dirty="0" err="1"/>
              <a:t>Sisteme</a:t>
            </a:r>
            <a:r>
              <a:rPr lang="en-US" b="1" dirty="0"/>
              <a:t> </a:t>
            </a:r>
            <a:r>
              <a:rPr lang="en-US" b="1" dirty="0" err="1"/>
              <a:t>katılım</a:t>
            </a:r>
            <a:r>
              <a:rPr lang="en-US" b="1" dirty="0"/>
              <a:t> </a:t>
            </a:r>
            <a:r>
              <a:rPr lang="en-US" b="1" dirty="0" err="1"/>
              <a:t>için</a:t>
            </a:r>
            <a:r>
              <a:rPr lang="en-US" b="1" dirty="0"/>
              <a:t> </a:t>
            </a:r>
            <a:r>
              <a:rPr lang="en-US" b="1" dirty="0" err="1"/>
              <a:t>yerine</a:t>
            </a:r>
            <a:r>
              <a:rPr lang="en-US" b="1" dirty="0"/>
              <a:t> </a:t>
            </a:r>
            <a:r>
              <a:rPr lang="en-US" b="1" dirty="0" err="1"/>
              <a:t>getirilmesi</a:t>
            </a:r>
            <a:r>
              <a:rPr lang="en-US" b="1" dirty="0"/>
              <a:t> </a:t>
            </a:r>
            <a:r>
              <a:rPr lang="en-US" b="1" dirty="0" err="1"/>
              <a:t>gereken</a:t>
            </a:r>
            <a:r>
              <a:rPr lang="en-US" b="1" dirty="0"/>
              <a:t> </a:t>
            </a:r>
            <a:r>
              <a:rPr lang="en-US" b="1" dirty="0" err="1"/>
              <a:t>koşulları</a:t>
            </a:r>
            <a:r>
              <a:rPr lang="en-US" b="1" dirty="0"/>
              <a:t> </a:t>
            </a:r>
            <a:r>
              <a:rPr lang="en-US" b="1" dirty="0" err="1"/>
              <a:t>sağlamalı</a:t>
            </a:r>
            <a:r>
              <a:rPr lang="en-US" b="1" dirty="0"/>
              <a:t>. 6493 </a:t>
            </a:r>
            <a:r>
              <a:rPr lang="en-US" b="1" dirty="0" err="1"/>
              <a:t>Sayılı</a:t>
            </a:r>
            <a:r>
              <a:rPr lang="en-US" b="1" dirty="0"/>
              <a:t> Kanun (ÖDEME VE MENKUL KIYMET MUTABAKAT SİSTEMLERİ, ÖDEME HİZMETLERİ VE ELEKTRONİK PARA KURULUŞLARI HAKKINDA KANUN)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Bulut </a:t>
            </a:r>
            <a:r>
              <a:rPr lang="en-US" dirty="0" err="1"/>
              <a:t>Kullanımı</a:t>
            </a:r>
            <a:r>
              <a:rPr lang="en-US" dirty="0"/>
              <a:t>, </a:t>
            </a:r>
            <a:r>
              <a:rPr lang="en-US" dirty="0" err="1"/>
              <a:t>Koşullar</a:t>
            </a:r>
            <a:r>
              <a:rPr lang="en-US" dirty="0"/>
              <a:t>,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290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13E80D-918A-48A9-F846-E0EBBBEF8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D4CC3E-B542-13EA-EA0F-DFCF1FCA44C1}"/>
              </a:ext>
            </a:extLst>
          </p:cNvPr>
          <p:cNvSpPr txBox="1"/>
          <p:nvPr/>
        </p:nvSpPr>
        <p:spPr>
          <a:xfrm>
            <a:off x="304799" y="117693"/>
            <a:ext cx="11560629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YZ’nin</a:t>
            </a:r>
            <a:r>
              <a:rPr lang="en-US" dirty="0"/>
              <a:t> </a:t>
            </a:r>
            <a:r>
              <a:rPr lang="en-US" dirty="0" err="1"/>
              <a:t>Güvenlik</a:t>
            </a:r>
            <a:r>
              <a:rPr lang="en-US" dirty="0"/>
              <a:t> </a:t>
            </a:r>
            <a:r>
              <a:rPr lang="en-US" dirty="0" err="1"/>
              <a:t>Sistemlerinde</a:t>
            </a:r>
            <a:r>
              <a:rPr lang="en-US" dirty="0"/>
              <a:t> </a:t>
            </a:r>
            <a:r>
              <a:rPr lang="en-US" dirty="0" err="1"/>
              <a:t>Kullanılması</a:t>
            </a:r>
            <a:r>
              <a:rPr lang="en-US" dirty="0"/>
              <a:t>:</a:t>
            </a:r>
          </a:p>
          <a:p>
            <a:endParaRPr lang="en-US" dirty="0"/>
          </a:p>
          <a:p>
            <a:r>
              <a:rPr lang="en-US" b="1" dirty="0" err="1"/>
              <a:t>Başlarda</a:t>
            </a:r>
            <a:r>
              <a:rPr lang="en-US" b="1" dirty="0"/>
              <a:t> </a:t>
            </a:r>
            <a:r>
              <a:rPr lang="en-US" b="1" dirty="0" err="1"/>
              <a:t>güvenlik</a:t>
            </a:r>
            <a:r>
              <a:rPr lang="en-US" b="1" dirty="0"/>
              <a:t> </a:t>
            </a:r>
            <a:r>
              <a:rPr lang="en-US" b="1" dirty="0" err="1"/>
              <a:t>işine</a:t>
            </a:r>
            <a:r>
              <a:rPr lang="en-US" b="1" dirty="0"/>
              <a:t> </a:t>
            </a:r>
            <a:r>
              <a:rPr lang="en-US" b="1" dirty="0" err="1"/>
              <a:t>imza</a:t>
            </a:r>
            <a:r>
              <a:rPr lang="en-US" b="1" dirty="0"/>
              <a:t> </a:t>
            </a:r>
            <a:r>
              <a:rPr lang="en-US" b="1" dirty="0" err="1"/>
              <a:t>tabanlı</a:t>
            </a:r>
            <a:r>
              <a:rPr lang="en-US" b="1" dirty="0"/>
              <a:t> </a:t>
            </a:r>
            <a:r>
              <a:rPr lang="en-US" b="1" dirty="0" err="1"/>
              <a:t>koruma</a:t>
            </a:r>
            <a:r>
              <a:rPr lang="en-US" b="1" dirty="0"/>
              <a:t> </a:t>
            </a:r>
            <a:r>
              <a:rPr lang="en-US" b="1" dirty="0" err="1"/>
              <a:t>sistemleri</a:t>
            </a:r>
            <a:r>
              <a:rPr lang="en-US" b="1" dirty="0"/>
              <a:t> </a:t>
            </a:r>
            <a:r>
              <a:rPr lang="en-US" b="1" dirty="0" err="1"/>
              <a:t>ile</a:t>
            </a:r>
            <a:r>
              <a:rPr lang="en-US" b="1" dirty="0"/>
              <a:t> </a:t>
            </a:r>
            <a:r>
              <a:rPr lang="en-US" b="1" dirty="0" err="1"/>
              <a:t>başlandı</a:t>
            </a:r>
            <a:r>
              <a:rPr lang="en-US" b="1" dirty="0"/>
              <a:t>.</a:t>
            </a:r>
          </a:p>
          <a:p>
            <a:r>
              <a:rPr lang="en-US" b="1" dirty="0"/>
              <a:t>2012’lerde </a:t>
            </a:r>
            <a:r>
              <a:rPr lang="en-US" b="1" dirty="0" err="1"/>
              <a:t>davranış</a:t>
            </a:r>
            <a:r>
              <a:rPr lang="en-US" b="1" dirty="0"/>
              <a:t> </a:t>
            </a:r>
            <a:r>
              <a:rPr lang="en-US" b="1" dirty="0" err="1"/>
              <a:t>tabanlı</a:t>
            </a:r>
            <a:r>
              <a:rPr lang="en-US" b="1" dirty="0"/>
              <a:t> </a:t>
            </a:r>
            <a:r>
              <a:rPr lang="en-US" b="1" dirty="0" err="1"/>
              <a:t>sistemler</a:t>
            </a:r>
            <a:r>
              <a:rPr lang="en-US" b="1" dirty="0"/>
              <a:t> de </a:t>
            </a:r>
            <a:r>
              <a:rPr lang="en-US" b="1" dirty="0" err="1"/>
              <a:t>imza</a:t>
            </a:r>
            <a:r>
              <a:rPr lang="en-US" b="1" dirty="0"/>
              <a:t> </a:t>
            </a:r>
            <a:r>
              <a:rPr lang="en-US" b="1" dirty="0" err="1"/>
              <a:t>tabanlı</a:t>
            </a:r>
            <a:r>
              <a:rPr lang="en-US" b="1" dirty="0"/>
              <a:t> </a:t>
            </a:r>
            <a:r>
              <a:rPr lang="en-US" b="1" dirty="0" err="1"/>
              <a:t>sistemlerle</a:t>
            </a:r>
            <a:r>
              <a:rPr lang="en-US" b="1" dirty="0"/>
              <a:t> </a:t>
            </a:r>
            <a:r>
              <a:rPr lang="en-US" b="1" dirty="0" err="1"/>
              <a:t>birlikte</a:t>
            </a:r>
            <a:r>
              <a:rPr lang="en-US" b="1" dirty="0"/>
              <a:t> </a:t>
            </a:r>
            <a:r>
              <a:rPr lang="en-US" b="1" dirty="0" err="1"/>
              <a:t>kullanılmaya</a:t>
            </a:r>
            <a:r>
              <a:rPr lang="en-US" b="1" dirty="0"/>
              <a:t> </a:t>
            </a:r>
            <a:r>
              <a:rPr lang="en-US" b="1" dirty="0" err="1"/>
              <a:t>başlandı</a:t>
            </a:r>
            <a:r>
              <a:rPr lang="en-US" b="1" dirty="0"/>
              <a:t>.</a:t>
            </a:r>
          </a:p>
          <a:p>
            <a:r>
              <a:rPr lang="en-US" b="1" dirty="0"/>
              <a:t>2016’lardan </a:t>
            </a:r>
            <a:r>
              <a:rPr lang="en-US" b="1" dirty="0" err="1"/>
              <a:t>sonra</a:t>
            </a:r>
            <a:r>
              <a:rPr lang="en-US" b="1" dirty="0"/>
              <a:t> </a:t>
            </a:r>
            <a:r>
              <a:rPr lang="en-US" b="1" dirty="0" err="1"/>
              <a:t>davranış</a:t>
            </a:r>
            <a:r>
              <a:rPr lang="en-US" b="1" dirty="0"/>
              <a:t> </a:t>
            </a:r>
            <a:r>
              <a:rPr lang="en-US" b="1" dirty="0" err="1"/>
              <a:t>tabanlı</a:t>
            </a:r>
            <a:r>
              <a:rPr lang="en-US" b="1" dirty="0"/>
              <a:t> </a:t>
            </a:r>
            <a:r>
              <a:rPr lang="en-US" b="1" dirty="0" err="1"/>
              <a:t>sistemlerin</a:t>
            </a:r>
            <a:r>
              <a:rPr lang="en-US" b="1" dirty="0"/>
              <a:t> </a:t>
            </a:r>
            <a:r>
              <a:rPr lang="en-US" b="1" dirty="0" err="1"/>
              <a:t>izleme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denetleme</a:t>
            </a:r>
            <a:r>
              <a:rPr lang="en-US" b="1" dirty="0"/>
              <a:t> </a:t>
            </a:r>
            <a:r>
              <a:rPr lang="en-US" b="1" dirty="0" err="1"/>
              <a:t>faailetlerinin</a:t>
            </a:r>
            <a:r>
              <a:rPr lang="en-US" b="1" dirty="0"/>
              <a:t> </a:t>
            </a:r>
            <a:r>
              <a:rPr lang="en-US" b="1" dirty="0" err="1"/>
              <a:t>otomasyona</a:t>
            </a:r>
            <a:r>
              <a:rPr lang="en-US" b="1" dirty="0"/>
              <a:t> </a:t>
            </a:r>
            <a:r>
              <a:rPr lang="en-US" b="1" dirty="0" err="1"/>
              <a:t>dahil</a:t>
            </a:r>
            <a:r>
              <a:rPr lang="en-US" b="1" dirty="0"/>
              <a:t> </a:t>
            </a:r>
            <a:r>
              <a:rPr lang="en-US" b="1" dirty="0" err="1"/>
              <a:t>edilmesi</a:t>
            </a:r>
            <a:r>
              <a:rPr lang="en-US" b="1" dirty="0"/>
              <a:t> </a:t>
            </a:r>
            <a:r>
              <a:rPr lang="en-US" b="1" dirty="0" err="1"/>
              <a:t>süreçleri</a:t>
            </a:r>
            <a:r>
              <a:rPr lang="en-US" b="1" dirty="0"/>
              <a:t> </a:t>
            </a:r>
            <a:r>
              <a:rPr lang="en-US" b="1" dirty="0" err="1"/>
              <a:t>yaşandı</a:t>
            </a:r>
            <a:r>
              <a:rPr lang="en-US" b="1" dirty="0"/>
              <a:t>.</a:t>
            </a:r>
          </a:p>
          <a:p>
            <a:r>
              <a:rPr lang="en-US" b="1" dirty="0"/>
              <a:t>2016’dan </a:t>
            </a:r>
            <a:r>
              <a:rPr lang="en-US" b="1" dirty="0" err="1"/>
              <a:t>sonra</a:t>
            </a:r>
            <a:r>
              <a:rPr lang="en-US" b="1" dirty="0"/>
              <a:t> </a:t>
            </a:r>
            <a:r>
              <a:rPr lang="en-US" b="1" dirty="0" err="1"/>
              <a:t>makine</a:t>
            </a:r>
            <a:r>
              <a:rPr lang="en-US" b="1" dirty="0"/>
              <a:t> </a:t>
            </a:r>
            <a:r>
              <a:rPr lang="en-US" b="1" dirty="0" err="1"/>
              <a:t>öğrenme</a:t>
            </a:r>
            <a:r>
              <a:rPr lang="en-US" b="1" dirty="0"/>
              <a:t> </a:t>
            </a:r>
            <a:r>
              <a:rPr lang="en-US" b="1" dirty="0" err="1"/>
              <a:t>süreçleri</a:t>
            </a:r>
            <a:r>
              <a:rPr lang="en-US" b="1" dirty="0"/>
              <a:t> </a:t>
            </a:r>
            <a:r>
              <a:rPr lang="en-US" b="1" dirty="0" err="1"/>
              <a:t>kullanıldı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 err="1"/>
              <a:t>Bugün</a:t>
            </a:r>
            <a:r>
              <a:rPr lang="en-US" b="1" dirty="0"/>
              <a:t> </a:t>
            </a:r>
            <a:r>
              <a:rPr lang="en-US" b="1" dirty="0" err="1"/>
              <a:t>gelinen</a:t>
            </a:r>
            <a:r>
              <a:rPr lang="en-US" b="1" dirty="0"/>
              <a:t> </a:t>
            </a:r>
            <a:r>
              <a:rPr lang="en-US" b="1" dirty="0" err="1"/>
              <a:t>aşamada</a:t>
            </a:r>
            <a:r>
              <a:rPr lang="en-US" b="1" dirty="0"/>
              <a:t> </a:t>
            </a:r>
            <a:r>
              <a:rPr lang="en-US" b="1" dirty="0" err="1"/>
              <a:t>siber</a:t>
            </a:r>
            <a:r>
              <a:rPr lang="en-US" b="1" dirty="0"/>
              <a:t> </a:t>
            </a:r>
            <a:r>
              <a:rPr lang="en-US" b="1" dirty="0" err="1"/>
              <a:t>güvenlikte</a:t>
            </a:r>
            <a:r>
              <a:rPr lang="en-US" b="1" dirty="0"/>
              <a:t> YZ </a:t>
            </a:r>
            <a:r>
              <a:rPr lang="en-US" b="1" dirty="0" err="1"/>
              <a:t>destekli</a:t>
            </a:r>
            <a:r>
              <a:rPr lang="en-US" b="1" dirty="0"/>
              <a:t> </a:t>
            </a:r>
            <a:r>
              <a:rPr lang="en-US" b="1" dirty="0" err="1"/>
              <a:t>otomasyon</a:t>
            </a:r>
            <a:r>
              <a:rPr lang="en-US" b="1" dirty="0"/>
              <a:t> </a:t>
            </a:r>
            <a:r>
              <a:rPr lang="en-US" b="1" dirty="0" err="1"/>
              <a:t>sistemleri</a:t>
            </a:r>
            <a:r>
              <a:rPr lang="en-US" b="1" dirty="0"/>
              <a:t> </a:t>
            </a:r>
            <a:r>
              <a:rPr lang="en-US" b="1" dirty="0" err="1"/>
              <a:t>kullanılılyor</a:t>
            </a:r>
            <a:r>
              <a:rPr lang="en-US" b="1" dirty="0"/>
              <a:t>.</a:t>
            </a:r>
          </a:p>
          <a:p>
            <a:r>
              <a:rPr lang="en-US" dirty="0"/>
              <a:t>	Veri </a:t>
            </a:r>
            <a:r>
              <a:rPr lang="en-US" dirty="0" err="1"/>
              <a:t>çözümleme</a:t>
            </a:r>
            <a:r>
              <a:rPr lang="en-US" dirty="0"/>
              <a:t> </a:t>
            </a:r>
            <a:r>
              <a:rPr lang="en-US" dirty="0" err="1"/>
              <a:t>uygulamaları</a:t>
            </a:r>
            <a:r>
              <a:rPr lang="en-US" dirty="0"/>
              <a:t> (log, </a:t>
            </a:r>
            <a:r>
              <a:rPr lang="en-US" dirty="0" err="1"/>
              <a:t>dosya</a:t>
            </a:r>
            <a:r>
              <a:rPr lang="en-US" dirty="0"/>
              <a:t>, </a:t>
            </a:r>
            <a:r>
              <a:rPr lang="en-US" dirty="0" err="1"/>
              <a:t>paket</a:t>
            </a:r>
            <a:r>
              <a:rPr lang="en-US" dirty="0"/>
              <a:t> </a:t>
            </a:r>
            <a:r>
              <a:rPr lang="en-US" dirty="0" err="1"/>
              <a:t>verilerinin</a:t>
            </a:r>
            <a:r>
              <a:rPr lang="en-US" dirty="0"/>
              <a:t> </a:t>
            </a:r>
            <a:r>
              <a:rPr lang="en-US" dirty="0" err="1"/>
              <a:t>incelenmesi</a:t>
            </a:r>
            <a:r>
              <a:rPr lang="en-US" dirty="0"/>
              <a:t>)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err="1">
                <a:sym typeface="Wingdings" panose="05000000000000000000" pitchFamily="2" charset="2"/>
              </a:rPr>
              <a:t>makine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öğrenme</a:t>
            </a:r>
            <a:r>
              <a:rPr lang="en-US" dirty="0">
                <a:sym typeface="Wingdings" panose="05000000000000000000" pitchFamily="2" charset="2"/>
              </a:rPr>
              <a:t>  </a:t>
            </a:r>
            <a:r>
              <a:rPr lang="en-US" dirty="0" err="1">
                <a:sym typeface="Wingdings" panose="05000000000000000000" pitchFamily="2" charset="2"/>
              </a:rPr>
              <a:t>derin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öğrenme</a:t>
            </a:r>
            <a:r>
              <a:rPr lang="en-US" dirty="0">
                <a:sym typeface="Wingdings" panose="05000000000000000000" pitchFamily="2" charset="2"/>
              </a:rPr>
              <a:t> (</a:t>
            </a:r>
            <a:r>
              <a:rPr lang="en-US" dirty="0" err="1">
                <a:sym typeface="Wingdings" panose="05000000000000000000" pitchFamily="2" charset="2"/>
              </a:rPr>
              <a:t>doğal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dil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modelleri</a:t>
            </a:r>
            <a:r>
              <a:rPr lang="en-US" dirty="0">
                <a:sym typeface="Wingdings" panose="05000000000000000000" pitchFamily="2" charset="2"/>
              </a:rPr>
              <a:t>)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b="1" dirty="0">
                <a:sym typeface="Wingdings" panose="05000000000000000000" pitchFamily="2" charset="2"/>
              </a:rPr>
              <a:t>YZ </a:t>
            </a:r>
            <a:r>
              <a:rPr lang="en-US" b="1" dirty="0" err="1">
                <a:sym typeface="Wingdings" panose="05000000000000000000" pitchFamily="2" charset="2"/>
              </a:rPr>
              <a:t>bu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işlemlerde</a:t>
            </a:r>
            <a:r>
              <a:rPr lang="en-US" b="1" dirty="0">
                <a:sym typeface="Wingdings" panose="05000000000000000000" pitchFamily="2" charset="2"/>
              </a:rPr>
              <a:t> (</a:t>
            </a:r>
            <a:r>
              <a:rPr lang="en-US" b="1" dirty="0" err="1">
                <a:sym typeface="Wingdings" panose="05000000000000000000" pitchFamily="2" charset="2"/>
              </a:rPr>
              <a:t>veri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çözümleme</a:t>
            </a:r>
            <a:r>
              <a:rPr lang="en-US" b="1" dirty="0">
                <a:sym typeface="Wingdings" panose="05000000000000000000" pitchFamily="2" charset="2"/>
              </a:rPr>
              <a:t>) </a:t>
            </a:r>
            <a:r>
              <a:rPr lang="en-US" b="1" dirty="0" err="1">
                <a:sym typeface="Wingdings" panose="05000000000000000000" pitchFamily="2" charset="2"/>
              </a:rPr>
              <a:t>hız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ve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doğruluk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sağlıyor</a:t>
            </a:r>
            <a:r>
              <a:rPr lang="en-US" b="1" dirty="0">
                <a:sym typeface="Wingdings" panose="05000000000000000000" pitchFamily="2" charset="2"/>
              </a:rPr>
              <a:t>, </a:t>
            </a:r>
            <a:r>
              <a:rPr lang="en-US" b="1" dirty="0" err="1">
                <a:sym typeface="Wingdings" panose="05000000000000000000" pitchFamily="2" charset="2"/>
              </a:rPr>
              <a:t>siber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güvenlik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uzmanlarına</a:t>
            </a:r>
            <a:r>
              <a:rPr lang="en-US" b="1" dirty="0">
                <a:sym typeface="Wingdings" panose="05000000000000000000" pitchFamily="2" charset="2"/>
              </a:rPr>
              <a:t> zaman </a:t>
            </a:r>
            <a:r>
              <a:rPr lang="en-US" b="1" dirty="0" err="1">
                <a:sym typeface="Wingdings" panose="05000000000000000000" pitchFamily="2" charset="2"/>
              </a:rPr>
              <a:t>kazandırıyor</a:t>
            </a:r>
            <a:r>
              <a:rPr lang="en-US" b="1" dirty="0">
                <a:sym typeface="Wingdings" panose="05000000000000000000" pitchFamily="2" charset="2"/>
              </a:rPr>
              <a:t>, </a:t>
            </a:r>
            <a:r>
              <a:rPr lang="en-US" b="1" dirty="0" err="1">
                <a:sym typeface="Wingdings" panose="05000000000000000000" pitchFamily="2" charset="2"/>
              </a:rPr>
              <a:t>destek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oluyor</a:t>
            </a:r>
            <a:r>
              <a:rPr lang="en-US" b="1" dirty="0">
                <a:sym typeface="Wingdings" panose="05000000000000000000" pitchFamily="2" charset="2"/>
              </a:rPr>
              <a:t>, </a:t>
            </a:r>
            <a:r>
              <a:rPr lang="en-US" b="1" dirty="0" err="1">
                <a:sym typeface="Wingdings" panose="05000000000000000000" pitchFamily="2" charset="2"/>
              </a:rPr>
              <a:t>daha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az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uzmanla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daha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çok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işin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kotarılmasına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yardımcı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oluyor</a:t>
            </a:r>
            <a:r>
              <a:rPr lang="en-US" b="1" dirty="0">
                <a:sym typeface="Wingdings" panose="05000000000000000000" pitchFamily="2" charset="2"/>
              </a:rPr>
              <a:t>.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YZ </a:t>
            </a:r>
            <a:r>
              <a:rPr lang="en-US" dirty="0" err="1">
                <a:sym typeface="Wingdings" panose="05000000000000000000" pitchFamily="2" charset="2"/>
              </a:rPr>
              <a:t>bir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yandan</a:t>
            </a:r>
            <a:r>
              <a:rPr lang="en-US" dirty="0">
                <a:sym typeface="Wingdings" panose="05000000000000000000" pitchFamily="2" charset="2"/>
              </a:rPr>
              <a:t> da </a:t>
            </a:r>
            <a:r>
              <a:rPr lang="en-US" dirty="0" err="1">
                <a:sym typeface="Wingdings" panose="05000000000000000000" pitchFamily="2" charset="2"/>
              </a:rPr>
              <a:t>ses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ve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görüntü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sahteciliğini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geliştiriyor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 err="1">
                <a:sym typeface="Wingdings" panose="05000000000000000000" pitchFamily="2" charset="2"/>
              </a:rPr>
              <a:t>inandırıcılığı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artıyor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 err="1">
                <a:sym typeface="Wingdings" panose="05000000000000000000" pitchFamily="2" charset="2"/>
              </a:rPr>
              <a:t>sosyal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medya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saldırılarının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artışına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neden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oluyor</a:t>
            </a:r>
            <a:r>
              <a:rPr lang="en-US" dirty="0">
                <a:sym typeface="Wingdings" panose="05000000000000000000" pitchFamily="2" charset="2"/>
              </a:rPr>
              <a:t>.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Büyük Veri  </a:t>
            </a:r>
            <a:r>
              <a:rPr lang="en-US" dirty="0" err="1">
                <a:sym typeface="Wingdings" panose="05000000000000000000" pitchFamily="2" charset="2"/>
              </a:rPr>
              <a:t>Makine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öğrenme</a:t>
            </a:r>
            <a:r>
              <a:rPr lang="en-US" dirty="0">
                <a:sym typeface="Wingdings" panose="05000000000000000000" pitchFamily="2" charset="2"/>
              </a:rPr>
              <a:t>  Derin </a:t>
            </a:r>
            <a:r>
              <a:rPr lang="en-US" dirty="0" err="1">
                <a:sym typeface="Wingdings" panose="05000000000000000000" pitchFamily="2" charset="2"/>
              </a:rPr>
              <a:t>Öğrenme</a:t>
            </a:r>
            <a:r>
              <a:rPr lang="en-US" dirty="0">
                <a:sym typeface="Wingdings" panose="05000000000000000000" pitchFamily="2" charset="2"/>
              </a:rPr>
              <a:t>  YZ  </a:t>
            </a:r>
            <a:r>
              <a:rPr lang="en-US" dirty="0" err="1">
                <a:sym typeface="Wingdings" panose="05000000000000000000" pitchFamily="2" charset="2"/>
              </a:rPr>
              <a:t>özerk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sistemler</a:t>
            </a:r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 err="1">
                <a:sym typeface="Wingdings" panose="05000000000000000000" pitchFamily="2" charset="2"/>
              </a:rPr>
              <a:t>Kötü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taraf</a:t>
            </a:r>
            <a:r>
              <a:rPr lang="en-US" dirty="0">
                <a:sym typeface="Wingdings" panose="05000000000000000000" pitchFamily="2" charset="2"/>
              </a:rPr>
              <a:t>: </a:t>
            </a:r>
            <a:r>
              <a:rPr lang="en-US" dirty="0" err="1">
                <a:sym typeface="Wingdings" panose="05000000000000000000" pitchFamily="2" charset="2"/>
              </a:rPr>
              <a:t>sosyal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müh</a:t>
            </a:r>
            <a:r>
              <a:rPr lang="en-US" dirty="0">
                <a:sym typeface="Wingdings" panose="05000000000000000000" pitchFamily="2" charset="2"/>
              </a:rPr>
              <a:t>., </a:t>
            </a:r>
            <a:r>
              <a:rPr lang="en-US" dirty="0" err="1">
                <a:sym typeface="Wingdings" panose="05000000000000000000" pitchFamily="2" charset="2"/>
              </a:rPr>
              <a:t>yanıltıcı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bilgi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 err="1">
                <a:sym typeface="Wingdings" panose="05000000000000000000" pitchFamily="2" charset="2"/>
              </a:rPr>
              <a:t>saldırı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öncesi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keşif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ve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sonrasında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saldırı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 err="1">
                <a:sym typeface="Wingdings" panose="05000000000000000000" pitchFamily="2" charset="2"/>
              </a:rPr>
              <a:t>önceki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saldırı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örneklerini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tekrar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etme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yeteneği</a:t>
            </a:r>
            <a:r>
              <a:rPr lang="en-US" dirty="0">
                <a:sym typeface="Wingdings" panose="05000000000000000000" pitchFamily="2" charset="2"/>
              </a:rPr>
              <a:t>,</a:t>
            </a:r>
          </a:p>
          <a:p>
            <a:r>
              <a:rPr lang="en-US" b="1" dirty="0">
                <a:sym typeface="Wingdings" panose="05000000000000000000" pitchFamily="2" charset="2"/>
              </a:rPr>
              <a:t>Hassas </a:t>
            </a:r>
            <a:r>
              <a:rPr lang="en-US" b="1" dirty="0" err="1">
                <a:sym typeface="Wingdings" panose="05000000000000000000" pitchFamily="2" charset="2"/>
              </a:rPr>
              <a:t>verilerin</a:t>
            </a:r>
            <a:r>
              <a:rPr lang="en-US" b="1" dirty="0">
                <a:sym typeface="Wingdings" panose="05000000000000000000" pitchFamily="2" charset="2"/>
              </a:rPr>
              <a:t> YZ </a:t>
            </a:r>
            <a:r>
              <a:rPr lang="en-US" b="1" dirty="0" err="1">
                <a:sym typeface="Wingdings" panose="05000000000000000000" pitchFamily="2" charset="2"/>
              </a:rPr>
              <a:t>tarafından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kullanılma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riski</a:t>
            </a:r>
            <a:r>
              <a:rPr lang="en-US" dirty="0">
                <a:sym typeface="Wingdings" panose="05000000000000000000" pitchFamily="2" charset="2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59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A95FFE-FC53-5A42-E756-9B3412CC84D2}"/>
              </a:ext>
            </a:extLst>
          </p:cNvPr>
          <p:cNvSpPr txBox="1"/>
          <p:nvPr/>
        </p:nvSpPr>
        <p:spPr>
          <a:xfrm>
            <a:off x="305853" y="0"/>
            <a:ext cx="10678885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b="1" dirty="0"/>
          </a:p>
          <a:p>
            <a:r>
              <a:rPr lang="en-US" b="1" dirty="0"/>
              <a:t>2. </a:t>
            </a:r>
            <a:r>
              <a:rPr lang="en-US" dirty="0"/>
              <a:t>Kritik </a:t>
            </a:r>
            <a:r>
              <a:rPr lang="en-US" dirty="0" err="1"/>
              <a:t>altyapılarda</a:t>
            </a:r>
            <a:r>
              <a:rPr lang="en-US" dirty="0"/>
              <a:t> risk </a:t>
            </a:r>
            <a:r>
              <a:rPr lang="en-US" dirty="0" err="1"/>
              <a:t>yönetimi</a:t>
            </a:r>
            <a:r>
              <a:rPr lang="en-US" dirty="0"/>
              <a:t> </a:t>
            </a:r>
            <a:r>
              <a:rPr lang="en-US" dirty="0" err="1"/>
              <a:t>nasıl</a:t>
            </a:r>
            <a:r>
              <a:rPr lang="en-US" dirty="0"/>
              <a:t> </a:t>
            </a:r>
            <a:r>
              <a:rPr lang="en-US" dirty="0" err="1"/>
              <a:t>yapılmalıdır</a:t>
            </a:r>
            <a:r>
              <a:rPr lang="en-US" dirty="0"/>
              <a:t>? Siber </a:t>
            </a:r>
            <a:r>
              <a:rPr lang="en-US" dirty="0" err="1"/>
              <a:t>risklerinizi</a:t>
            </a:r>
            <a:r>
              <a:rPr lang="en-US" dirty="0"/>
              <a:t> </a:t>
            </a:r>
            <a:r>
              <a:rPr lang="en-US" dirty="0" err="1"/>
              <a:t>belirlerken</a:t>
            </a:r>
            <a:r>
              <a:rPr lang="en-US" dirty="0"/>
              <a:t> ne </a:t>
            </a:r>
            <a:r>
              <a:rPr lang="en-US" dirty="0" err="1"/>
              <a:t>tür</a:t>
            </a:r>
            <a:r>
              <a:rPr lang="en-US" dirty="0"/>
              <a:t> </a:t>
            </a:r>
            <a:r>
              <a:rPr lang="en-US" dirty="0" err="1"/>
              <a:t>stratejiler</a:t>
            </a:r>
            <a:r>
              <a:rPr lang="en-US" dirty="0"/>
              <a:t> </a:t>
            </a:r>
            <a:r>
              <a:rPr lang="en-US" dirty="0" err="1"/>
              <a:t>izliyorsunuz</a:t>
            </a:r>
            <a:r>
              <a:rPr lang="en-US" dirty="0"/>
              <a:t>? </a:t>
            </a:r>
            <a:r>
              <a:rPr lang="en-US" dirty="0" err="1"/>
              <a:t>Günümüzde</a:t>
            </a:r>
            <a:r>
              <a:rPr lang="en-US" dirty="0"/>
              <a:t> </a:t>
            </a:r>
            <a:r>
              <a:rPr lang="en-US" dirty="0" err="1"/>
              <a:t>Yapay</a:t>
            </a:r>
            <a:r>
              <a:rPr lang="en-US" dirty="0"/>
              <a:t> </a:t>
            </a:r>
            <a:r>
              <a:rPr lang="en-US" dirty="0" err="1"/>
              <a:t>zeka</a:t>
            </a:r>
            <a:r>
              <a:rPr lang="en-US" dirty="0"/>
              <a:t> hem </a:t>
            </a:r>
            <a:r>
              <a:rPr lang="en-US" dirty="0" err="1"/>
              <a:t>saldırı</a:t>
            </a:r>
            <a:r>
              <a:rPr lang="en-US" dirty="0"/>
              <a:t> </a:t>
            </a:r>
            <a:r>
              <a:rPr lang="en-US" dirty="0" err="1"/>
              <a:t>tarafında</a:t>
            </a:r>
            <a:r>
              <a:rPr lang="en-US" dirty="0"/>
              <a:t> hem de </a:t>
            </a:r>
            <a:r>
              <a:rPr lang="en-US" dirty="0" err="1"/>
              <a:t>savunma</a:t>
            </a:r>
            <a:r>
              <a:rPr lang="en-US" dirty="0"/>
              <a:t> </a:t>
            </a:r>
            <a:r>
              <a:rPr lang="en-US" dirty="0" err="1"/>
              <a:t>tarafında</a:t>
            </a:r>
            <a:r>
              <a:rPr lang="en-US" dirty="0"/>
              <a:t> </a:t>
            </a:r>
            <a:r>
              <a:rPr lang="en-US" dirty="0" err="1"/>
              <a:t>rol</a:t>
            </a:r>
            <a:r>
              <a:rPr lang="en-US" dirty="0"/>
              <a:t> </a:t>
            </a:r>
            <a:r>
              <a:rPr lang="en-US" dirty="0" err="1"/>
              <a:t>alıyor</a:t>
            </a:r>
            <a:r>
              <a:rPr lang="en-US" dirty="0"/>
              <a:t>. Buna </a:t>
            </a:r>
            <a:r>
              <a:rPr lang="en-US" dirty="0" err="1"/>
              <a:t>bağlı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yapay</a:t>
            </a:r>
            <a:r>
              <a:rPr lang="en-US" dirty="0"/>
              <a:t> </a:t>
            </a:r>
            <a:r>
              <a:rPr lang="en-US" dirty="0" err="1"/>
              <a:t>zeka</a:t>
            </a:r>
            <a:r>
              <a:rPr lang="en-US" dirty="0"/>
              <a:t> </a:t>
            </a:r>
            <a:r>
              <a:rPr lang="en-US" dirty="0" err="1"/>
              <a:t>kritik</a:t>
            </a:r>
            <a:r>
              <a:rPr lang="en-US" dirty="0"/>
              <a:t> </a:t>
            </a:r>
            <a:r>
              <a:rPr lang="en-US" dirty="0" err="1"/>
              <a:t>altyapılarda</a:t>
            </a:r>
            <a:r>
              <a:rPr lang="en-US" dirty="0"/>
              <a:t> risk </a:t>
            </a:r>
            <a:r>
              <a:rPr lang="en-US" dirty="0" err="1"/>
              <a:t>yönetimini</a:t>
            </a:r>
            <a:r>
              <a:rPr lang="en-US" dirty="0"/>
              <a:t> </a:t>
            </a:r>
            <a:r>
              <a:rPr lang="en-US" dirty="0" err="1"/>
              <a:t>değiştirir</a:t>
            </a:r>
            <a:r>
              <a:rPr lang="en-US" dirty="0"/>
              <a:t> mi? </a:t>
            </a:r>
            <a:r>
              <a:rPr lang="en-US" dirty="0" err="1"/>
              <a:t>Diğer</a:t>
            </a:r>
            <a:r>
              <a:rPr lang="en-US" dirty="0"/>
              <a:t> </a:t>
            </a:r>
            <a:r>
              <a:rPr lang="en-US" dirty="0" err="1"/>
              <a:t>taraftan</a:t>
            </a:r>
            <a:r>
              <a:rPr lang="en-US" dirty="0"/>
              <a:t> </a:t>
            </a:r>
            <a:r>
              <a:rPr lang="en-US" dirty="0" err="1"/>
              <a:t>bankacılık</a:t>
            </a:r>
            <a:r>
              <a:rPr lang="en-US" dirty="0"/>
              <a:t> </a:t>
            </a:r>
            <a:r>
              <a:rPr lang="en-US" dirty="0" err="1"/>
              <a:t>sektörü</a:t>
            </a:r>
            <a:r>
              <a:rPr lang="en-US" dirty="0"/>
              <a:t> </a:t>
            </a:r>
            <a:r>
              <a:rPr lang="en-US" dirty="0" err="1"/>
              <a:t>kripto</a:t>
            </a:r>
            <a:r>
              <a:rPr lang="en-US" dirty="0"/>
              <a:t> </a:t>
            </a:r>
            <a:r>
              <a:rPr lang="en-US" dirty="0" err="1"/>
              <a:t>algoritmaların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kullanıldığı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alandır</a:t>
            </a:r>
            <a:r>
              <a:rPr lang="en-US" dirty="0"/>
              <a:t>. </a:t>
            </a:r>
            <a:r>
              <a:rPr lang="en-US" dirty="0" err="1"/>
              <a:t>Yapay</a:t>
            </a:r>
            <a:r>
              <a:rPr lang="en-US" dirty="0"/>
              <a:t> </a:t>
            </a:r>
            <a:r>
              <a:rPr lang="en-US" dirty="0" err="1"/>
              <a:t>zeka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</a:t>
            </a:r>
            <a:r>
              <a:rPr lang="en-US" dirty="0" err="1"/>
              <a:t>kuantum</a:t>
            </a:r>
            <a:r>
              <a:rPr lang="en-US" dirty="0"/>
              <a:t> </a:t>
            </a:r>
            <a:r>
              <a:rPr lang="en-US" dirty="0" err="1"/>
              <a:t>sonrası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dünya</a:t>
            </a:r>
            <a:r>
              <a:rPr lang="en-US" dirty="0"/>
              <a:t> </a:t>
            </a:r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bekliyor</a:t>
            </a:r>
            <a:r>
              <a:rPr lang="en-US" dirty="0"/>
              <a:t>. Kritik </a:t>
            </a:r>
            <a:r>
              <a:rPr lang="en-US" dirty="0" err="1"/>
              <a:t>altyapıların</a:t>
            </a:r>
            <a:r>
              <a:rPr lang="en-US" dirty="0"/>
              <a:t> </a:t>
            </a:r>
            <a:r>
              <a:rPr lang="en-US" dirty="0" err="1"/>
              <a:t>güvenliği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kuantum</a:t>
            </a:r>
            <a:r>
              <a:rPr lang="en-US" dirty="0"/>
              <a:t> </a:t>
            </a:r>
            <a:r>
              <a:rPr lang="en-US" dirty="0" err="1"/>
              <a:t>sonrası</a:t>
            </a:r>
            <a:r>
              <a:rPr lang="en-US" dirty="0"/>
              <a:t> </a:t>
            </a:r>
            <a:r>
              <a:rPr lang="en-US" dirty="0" err="1"/>
              <a:t>dünya</a:t>
            </a:r>
            <a:r>
              <a:rPr lang="en-US" dirty="0"/>
              <a:t> </a:t>
            </a:r>
            <a:r>
              <a:rPr lang="en-US" dirty="0" err="1"/>
              <a:t>açısından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söylemek</a:t>
            </a:r>
            <a:r>
              <a:rPr lang="en-US" dirty="0"/>
              <a:t> </a:t>
            </a:r>
            <a:r>
              <a:rPr lang="en-US" dirty="0" err="1"/>
              <a:t>istersiniz</a:t>
            </a:r>
            <a:r>
              <a:rPr lang="en-US" dirty="0"/>
              <a:t>.</a:t>
            </a:r>
          </a:p>
          <a:p>
            <a:br>
              <a:rPr lang="en-US" dirty="0"/>
            </a:br>
            <a:r>
              <a:rPr lang="en-US" b="1" dirty="0" err="1"/>
              <a:t>Bankacılık</a:t>
            </a:r>
            <a:r>
              <a:rPr lang="en-US" b="1" dirty="0"/>
              <a:t> </a:t>
            </a:r>
            <a:r>
              <a:rPr lang="en-US" b="1" dirty="0" err="1"/>
              <a:t>açısından</a:t>
            </a:r>
            <a:r>
              <a:rPr lang="en-US" b="1" dirty="0"/>
              <a:t>,</a:t>
            </a:r>
          </a:p>
          <a:p>
            <a:r>
              <a:rPr lang="en-US" b="1" dirty="0"/>
              <a:t>Faiz </a:t>
            </a:r>
            <a:r>
              <a:rPr lang="en-US" b="1" dirty="0" err="1"/>
              <a:t>riski</a:t>
            </a:r>
            <a:endParaRPr lang="en-US" b="1" dirty="0"/>
          </a:p>
          <a:p>
            <a:r>
              <a:rPr lang="en-US" b="1" dirty="0"/>
              <a:t>Piyasa </a:t>
            </a:r>
            <a:r>
              <a:rPr lang="en-US" b="1" dirty="0" err="1"/>
              <a:t>riski</a:t>
            </a:r>
            <a:endParaRPr lang="en-US" b="1" dirty="0"/>
          </a:p>
          <a:p>
            <a:r>
              <a:rPr lang="en-US" b="1" dirty="0" err="1"/>
              <a:t>Kredi</a:t>
            </a:r>
            <a:r>
              <a:rPr lang="en-US" b="1" dirty="0"/>
              <a:t> </a:t>
            </a:r>
            <a:r>
              <a:rPr lang="en-US" b="1" dirty="0" err="1"/>
              <a:t>riski</a:t>
            </a:r>
            <a:endParaRPr lang="en-US" b="1" dirty="0"/>
          </a:p>
          <a:p>
            <a:r>
              <a:rPr lang="en-US" b="1" dirty="0" err="1"/>
              <a:t>Döviz</a:t>
            </a:r>
            <a:r>
              <a:rPr lang="en-US" b="1" dirty="0"/>
              <a:t> </a:t>
            </a:r>
            <a:r>
              <a:rPr lang="en-US" b="1" dirty="0" err="1"/>
              <a:t>riski</a:t>
            </a:r>
            <a:endParaRPr lang="en-US" b="1" dirty="0"/>
          </a:p>
          <a:p>
            <a:r>
              <a:rPr lang="en-US" b="1" dirty="0"/>
              <a:t>Ülke </a:t>
            </a:r>
            <a:r>
              <a:rPr lang="en-US" b="1" dirty="0" err="1"/>
              <a:t>riski</a:t>
            </a:r>
            <a:endParaRPr lang="en-US" b="1" dirty="0"/>
          </a:p>
          <a:p>
            <a:r>
              <a:rPr lang="en-US" b="1" dirty="0" err="1"/>
              <a:t>İflas</a:t>
            </a:r>
            <a:r>
              <a:rPr lang="en-US" b="1" dirty="0"/>
              <a:t> </a:t>
            </a:r>
            <a:r>
              <a:rPr lang="en-US" b="1" dirty="0" err="1"/>
              <a:t>riski</a:t>
            </a:r>
            <a:endParaRPr lang="en-US" b="1" dirty="0"/>
          </a:p>
          <a:p>
            <a:r>
              <a:rPr lang="en-US" b="1" dirty="0" err="1"/>
              <a:t>Teknoloji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Operasyonel</a:t>
            </a:r>
            <a:r>
              <a:rPr lang="en-US" b="1" dirty="0"/>
              <a:t> </a:t>
            </a:r>
            <a:r>
              <a:rPr lang="en-US" b="1" dirty="0" err="1"/>
              <a:t>riskler</a:t>
            </a:r>
            <a:endParaRPr lang="en-US" b="1" dirty="0"/>
          </a:p>
          <a:p>
            <a:endParaRPr lang="en-US" b="1" dirty="0"/>
          </a:p>
          <a:p>
            <a:r>
              <a:rPr lang="en-US" b="1" dirty="0" err="1"/>
              <a:t>Risklerin</a:t>
            </a:r>
            <a:r>
              <a:rPr lang="en-US" b="1" dirty="0"/>
              <a:t> </a:t>
            </a:r>
            <a:r>
              <a:rPr lang="en-US" b="1" dirty="0" err="1"/>
              <a:t>gerçekleşmesi</a:t>
            </a:r>
            <a:r>
              <a:rPr lang="en-US" b="1" dirty="0"/>
              <a:t> </a:t>
            </a:r>
            <a:r>
              <a:rPr lang="en-US" b="1" dirty="0" err="1"/>
              <a:t>durumunda</a:t>
            </a:r>
            <a:r>
              <a:rPr lang="en-US" b="1" dirty="0"/>
              <a:t>,</a:t>
            </a:r>
          </a:p>
          <a:p>
            <a:r>
              <a:rPr lang="en-US" b="1" dirty="0"/>
              <a:t>Ülke </a:t>
            </a:r>
            <a:r>
              <a:rPr lang="en-US" b="1" dirty="0" err="1"/>
              <a:t>ekonomisi</a:t>
            </a:r>
            <a:r>
              <a:rPr lang="en-US" b="1" dirty="0"/>
              <a:t>, </a:t>
            </a:r>
            <a:r>
              <a:rPr lang="en-US" b="1" dirty="0" err="1"/>
              <a:t>kamu</a:t>
            </a:r>
            <a:r>
              <a:rPr lang="en-US" b="1" dirty="0"/>
              <a:t> </a:t>
            </a:r>
            <a:r>
              <a:rPr lang="en-US" b="1" dirty="0" err="1"/>
              <a:t>emniyeti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düzeni</a:t>
            </a:r>
            <a:r>
              <a:rPr lang="en-US" b="1" dirty="0"/>
              <a:t>, </a:t>
            </a:r>
            <a:r>
              <a:rPr lang="en-US" b="1" dirty="0" err="1"/>
              <a:t>kişisel</a:t>
            </a:r>
            <a:r>
              <a:rPr lang="en-US" b="1" dirty="0"/>
              <a:t> </a:t>
            </a:r>
            <a:r>
              <a:rPr lang="en-US" b="1" dirty="0" err="1"/>
              <a:t>gizlilik</a:t>
            </a:r>
            <a:r>
              <a:rPr lang="en-US" b="1" dirty="0"/>
              <a:t>, </a:t>
            </a:r>
            <a:r>
              <a:rPr lang="en-US" b="1" dirty="0" err="1"/>
              <a:t>kurumsal</a:t>
            </a:r>
            <a:r>
              <a:rPr lang="en-US" b="1" dirty="0"/>
              <a:t> </a:t>
            </a:r>
            <a:r>
              <a:rPr lang="en-US" b="1" dirty="0" err="1"/>
              <a:t>saygınlık</a:t>
            </a:r>
            <a:r>
              <a:rPr lang="en-US" b="1" dirty="0"/>
              <a:t>, </a:t>
            </a:r>
            <a:r>
              <a:rPr lang="en-US" b="1" dirty="0" err="1"/>
              <a:t>ticari</a:t>
            </a:r>
            <a:r>
              <a:rPr lang="en-US" b="1" dirty="0"/>
              <a:t> </a:t>
            </a:r>
            <a:r>
              <a:rPr lang="en-US" b="1" dirty="0" err="1"/>
              <a:t>rekabet</a:t>
            </a:r>
            <a:r>
              <a:rPr lang="en-US" b="1" dirty="0"/>
              <a:t> </a:t>
            </a:r>
            <a:r>
              <a:rPr lang="en-US" b="1" dirty="0" err="1"/>
              <a:t>olumsuz</a:t>
            </a:r>
            <a:r>
              <a:rPr lang="en-US" b="1" dirty="0"/>
              <a:t> </a:t>
            </a:r>
            <a:r>
              <a:rPr lang="en-US" b="1" dirty="0" err="1"/>
              <a:t>etkilenebilir</a:t>
            </a:r>
            <a:r>
              <a:rPr lang="en-US" b="1" dirty="0"/>
              <a:t>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49756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B9BC0F-2CB0-F51D-6EF6-7387AC0DF3A2}"/>
              </a:ext>
            </a:extLst>
          </p:cNvPr>
          <p:cNvSpPr txBox="1"/>
          <p:nvPr/>
        </p:nvSpPr>
        <p:spPr>
          <a:xfrm>
            <a:off x="457199" y="1033199"/>
            <a:ext cx="1092925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Bilgi </a:t>
            </a:r>
            <a:r>
              <a:rPr lang="en-US" b="1" dirty="0" err="1"/>
              <a:t>sistemlerinde</a:t>
            </a:r>
            <a:r>
              <a:rPr lang="en-US" b="1" dirty="0"/>
              <a:t>, </a:t>
            </a:r>
            <a:r>
              <a:rPr lang="en-US" b="1" dirty="0" err="1"/>
              <a:t>süreçlerden</a:t>
            </a:r>
            <a:r>
              <a:rPr lang="en-US" b="1" dirty="0"/>
              <a:t>, </a:t>
            </a:r>
            <a:r>
              <a:rPr lang="en-US" b="1" dirty="0" err="1"/>
              <a:t>personelden</a:t>
            </a:r>
            <a:r>
              <a:rPr lang="en-US" b="1" dirty="0"/>
              <a:t>, </a:t>
            </a:r>
            <a:r>
              <a:rPr lang="en-US" b="1" dirty="0" err="1"/>
              <a:t>sistemden</a:t>
            </a:r>
            <a:r>
              <a:rPr lang="en-US" b="1" dirty="0"/>
              <a:t>, </a:t>
            </a:r>
            <a:r>
              <a:rPr lang="en-US" b="1" dirty="0" err="1"/>
              <a:t>harici</a:t>
            </a:r>
            <a:r>
              <a:rPr lang="en-US" b="1" dirty="0"/>
              <a:t> </a:t>
            </a:r>
            <a:r>
              <a:rPr lang="en-US" b="1" dirty="0" err="1"/>
              <a:t>olaylardan</a:t>
            </a:r>
            <a:r>
              <a:rPr lang="en-US" b="1" dirty="0"/>
              <a:t>, </a:t>
            </a:r>
            <a:r>
              <a:rPr lang="en-US" b="1" dirty="0" err="1"/>
              <a:t>tedarik</a:t>
            </a:r>
            <a:r>
              <a:rPr lang="en-US" b="1" dirty="0"/>
              <a:t> </a:t>
            </a:r>
            <a:r>
              <a:rPr lang="en-US" b="1" dirty="0" err="1"/>
              <a:t>zincirindeki</a:t>
            </a:r>
            <a:r>
              <a:rPr lang="en-US" b="1" dirty="0"/>
              <a:t> </a:t>
            </a:r>
            <a:r>
              <a:rPr lang="en-US" b="1" dirty="0" err="1"/>
              <a:t>aksaklıklardan</a:t>
            </a:r>
            <a:r>
              <a:rPr lang="en-US" b="1" dirty="0"/>
              <a:t> (</a:t>
            </a:r>
            <a:r>
              <a:rPr lang="en-US" b="1" dirty="0" err="1"/>
              <a:t>SolarWind</a:t>
            </a:r>
            <a:r>
              <a:rPr lang="en-US" b="1" dirty="0"/>
              <a:t>), </a:t>
            </a:r>
            <a:r>
              <a:rPr lang="en-US" b="1" dirty="0" err="1"/>
              <a:t>siber</a:t>
            </a:r>
            <a:r>
              <a:rPr lang="en-US" b="1" dirty="0"/>
              <a:t> </a:t>
            </a:r>
            <a:r>
              <a:rPr lang="en-US" b="1" dirty="0" err="1"/>
              <a:t>saldırılardan</a:t>
            </a:r>
            <a:r>
              <a:rPr lang="en-US" b="1" dirty="0"/>
              <a:t> </a:t>
            </a:r>
            <a:r>
              <a:rPr lang="en-US" b="1" dirty="0" err="1"/>
              <a:t>kaynaklı</a:t>
            </a:r>
            <a:r>
              <a:rPr lang="en-US" b="1" dirty="0"/>
              <a:t> </a:t>
            </a:r>
            <a:r>
              <a:rPr lang="en-US" b="1" dirty="0" err="1"/>
              <a:t>aksaklıklar</a:t>
            </a:r>
            <a:r>
              <a:rPr lang="en-US" b="1" dirty="0"/>
              <a:t> </a:t>
            </a:r>
            <a:r>
              <a:rPr lang="en-US" b="1" dirty="0" err="1"/>
              <a:t>yaşanabilir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/>
              <a:t>Bilgi, </a:t>
            </a:r>
            <a:r>
              <a:rPr lang="en-US" b="1" dirty="0" err="1"/>
              <a:t>yazılım</a:t>
            </a:r>
            <a:r>
              <a:rPr lang="en-US" b="1" dirty="0"/>
              <a:t>, </a:t>
            </a:r>
            <a:r>
              <a:rPr lang="en-US" b="1" dirty="0" err="1"/>
              <a:t>donanım</a:t>
            </a:r>
            <a:r>
              <a:rPr lang="en-US" b="1" dirty="0"/>
              <a:t>, </a:t>
            </a:r>
            <a:r>
              <a:rPr lang="en-US" b="1" dirty="0" err="1"/>
              <a:t>fiziksel</a:t>
            </a:r>
            <a:r>
              <a:rPr lang="en-US" b="1" dirty="0"/>
              <a:t> </a:t>
            </a:r>
            <a:r>
              <a:rPr lang="en-US" b="1" dirty="0" err="1"/>
              <a:t>alanlar</a:t>
            </a:r>
            <a:r>
              <a:rPr lang="en-US" b="1" dirty="0"/>
              <a:t>, </a:t>
            </a:r>
            <a:r>
              <a:rPr lang="en-US" b="1" dirty="0" err="1"/>
              <a:t>hizmetler</a:t>
            </a:r>
            <a:r>
              <a:rPr lang="en-US" b="1" dirty="0"/>
              <a:t>, </a:t>
            </a:r>
            <a:r>
              <a:rPr lang="en-US" b="1" dirty="0" err="1"/>
              <a:t>veri</a:t>
            </a:r>
            <a:r>
              <a:rPr lang="en-US" b="1" dirty="0"/>
              <a:t> </a:t>
            </a:r>
            <a:r>
              <a:rPr lang="en-US" b="1" dirty="0" err="1"/>
              <a:t>depolama</a:t>
            </a:r>
            <a:r>
              <a:rPr lang="en-US" b="1" dirty="0"/>
              <a:t> </a:t>
            </a:r>
            <a:r>
              <a:rPr lang="en-US" b="1" dirty="0" err="1"/>
              <a:t>ortamları</a:t>
            </a:r>
            <a:r>
              <a:rPr lang="en-US" b="1" dirty="0"/>
              <a:t>, </a:t>
            </a:r>
            <a:r>
              <a:rPr lang="en-US" b="1" dirty="0" err="1"/>
              <a:t>iletişim</a:t>
            </a:r>
            <a:r>
              <a:rPr lang="en-US" b="1" dirty="0"/>
              <a:t> </a:t>
            </a:r>
            <a:r>
              <a:rPr lang="en-US" b="1" dirty="0" err="1"/>
              <a:t>ortamları</a:t>
            </a:r>
            <a:r>
              <a:rPr lang="en-US" b="1" dirty="0"/>
              <a:t>, </a:t>
            </a:r>
            <a:r>
              <a:rPr lang="en-US" b="1" dirty="0" err="1"/>
              <a:t>insan</a:t>
            </a:r>
            <a:r>
              <a:rPr lang="en-US" b="1" dirty="0"/>
              <a:t>, </a:t>
            </a:r>
            <a:r>
              <a:rPr lang="en-US" b="1" dirty="0" err="1"/>
              <a:t>saygınlık</a:t>
            </a:r>
            <a:r>
              <a:rPr lang="en-US" b="1" dirty="0"/>
              <a:t> </a:t>
            </a:r>
            <a:r>
              <a:rPr lang="en-US" b="1" dirty="0" err="1"/>
              <a:t>korunmalıdır</a:t>
            </a:r>
            <a:r>
              <a:rPr lang="en-US" b="1" dirty="0"/>
              <a:t>. </a:t>
            </a:r>
          </a:p>
          <a:p>
            <a:endParaRPr lang="en-US" b="1" dirty="0"/>
          </a:p>
          <a:p>
            <a:r>
              <a:rPr lang="en-US" b="1" dirty="0" err="1"/>
              <a:t>Yapılmadığında</a:t>
            </a:r>
            <a:r>
              <a:rPr lang="en-US" b="1" dirty="0"/>
              <a:t>, </a:t>
            </a:r>
            <a:r>
              <a:rPr lang="en-US" b="1" dirty="0" err="1"/>
              <a:t>Iş</a:t>
            </a:r>
            <a:r>
              <a:rPr lang="en-US" b="1" dirty="0"/>
              <a:t> </a:t>
            </a:r>
            <a:r>
              <a:rPr lang="en-US" b="1" dirty="0" err="1"/>
              <a:t>kaybı</a:t>
            </a:r>
            <a:r>
              <a:rPr lang="en-US" b="1" dirty="0"/>
              <a:t>, </a:t>
            </a:r>
            <a:r>
              <a:rPr lang="en-US" b="1" dirty="0" err="1"/>
              <a:t>itibar</a:t>
            </a:r>
            <a:r>
              <a:rPr lang="en-US" b="1" dirty="0"/>
              <a:t> </a:t>
            </a:r>
            <a:r>
              <a:rPr lang="en-US" b="1" dirty="0" err="1"/>
              <a:t>kaybı</a:t>
            </a:r>
            <a:r>
              <a:rPr lang="en-US" b="1" dirty="0"/>
              <a:t>, ek </a:t>
            </a:r>
            <a:r>
              <a:rPr lang="en-US" b="1" dirty="0" err="1"/>
              <a:t>maliyetler</a:t>
            </a:r>
            <a:r>
              <a:rPr lang="en-US" b="1" dirty="0"/>
              <a:t>, </a:t>
            </a:r>
            <a:r>
              <a:rPr lang="en-US" b="1" dirty="0" err="1"/>
              <a:t>yasal</a:t>
            </a:r>
            <a:r>
              <a:rPr lang="en-US" b="1" dirty="0"/>
              <a:t> </a:t>
            </a:r>
            <a:r>
              <a:rPr lang="en-US" b="1" dirty="0" err="1"/>
              <a:t>yaptırımlar</a:t>
            </a:r>
            <a:r>
              <a:rPr lang="en-US" b="1" dirty="0"/>
              <a:t> </a:t>
            </a:r>
            <a:r>
              <a:rPr lang="en-US" b="1" dirty="0" err="1"/>
              <a:t>sözkonusu</a:t>
            </a:r>
            <a:r>
              <a:rPr lang="en-US" b="1" dirty="0"/>
              <a:t> </a:t>
            </a:r>
            <a:r>
              <a:rPr lang="en-US" b="1" dirty="0" err="1"/>
              <a:t>olabilir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 err="1"/>
              <a:t>Yılda</a:t>
            </a:r>
            <a:r>
              <a:rPr lang="en-US" b="1" dirty="0"/>
              <a:t> </a:t>
            </a:r>
            <a:r>
              <a:rPr lang="en-US" b="1" dirty="0" err="1"/>
              <a:t>en</a:t>
            </a:r>
            <a:r>
              <a:rPr lang="en-US" b="1" dirty="0"/>
              <a:t> </a:t>
            </a:r>
            <a:r>
              <a:rPr lang="en-US" b="1" dirty="0" err="1"/>
              <a:t>az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kez</a:t>
            </a:r>
            <a:r>
              <a:rPr lang="en-US" b="1" dirty="0"/>
              <a:t> </a:t>
            </a:r>
            <a:r>
              <a:rPr lang="en-US" b="1" dirty="0" err="1"/>
              <a:t>İç</a:t>
            </a:r>
            <a:r>
              <a:rPr lang="en-US" b="1" dirty="0"/>
              <a:t> </a:t>
            </a:r>
            <a:r>
              <a:rPr lang="en-US" b="1" dirty="0" err="1"/>
              <a:t>denetimlerle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bağımsız</a:t>
            </a:r>
            <a:r>
              <a:rPr lang="en-US" b="1" dirty="0"/>
              <a:t> </a:t>
            </a:r>
            <a:r>
              <a:rPr lang="en-US" b="1" dirty="0" err="1"/>
              <a:t>denetimlerle</a:t>
            </a:r>
            <a:r>
              <a:rPr lang="en-US" b="1" dirty="0"/>
              <a:t> </a:t>
            </a:r>
            <a:r>
              <a:rPr lang="en-US" b="1" dirty="0" err="1"/>
              <a:t>izlenmeli</a:t>
            </a:r>
            <a:r>
              <a:rPr lang="en-US" b="1" dirty="0"/>
              <a:t>, risk </a:t>
            </a:r>
            <a:r>
              <a:rPr lang="en-US" b="1" dirty="0" err="1"/>
              <a:t>ölçülmelidir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/>
              <a:t>Risk </a:t>
            </a:r>
            <a:r>
              <a:rPr lang="en-US" b="1" dirty="0" err="1"/>
              <a:t>değeri</a:t>
            </a:r>
            <a:r>
              <a:rPr lang="en-US" b="1" dirty="0"/>
              <a:t> = </a:t>
            </a:r>
            <a:r>
              <a:rPr lang="en-US" b="1" dirty="0" err="1"/>
              <a:t>olma</a:t>
            </a:r>
            <a:r>
              <a:rPr lang="en-US" b="1" dirty="0"/>
              <a:t> </a:t>
            </a:r>
            <a:r>
              <a:rPr lang="en-US" b="1" dirty="0" err="1"/>
              <a:t>olasılığı</a:t>
            </a:r>
            <a:r>
              <a:rPr lang="en-US" b="1" dirty="0"/>
              <a:t> x </a:t>
            </a:r>
            <a:r>
              <a:rPr lang="en-US" b="1" dirty="0" err="1"/>
              <a:t>etki</a:t>
            </a:r>
            <a:r>
              <a:rPr lang="en-US" b="1" dirty="0"/>
              <a:t> </a:t>
            </a:r>
            <a:r>
              <a:rPr lang="en-US" b="1" dirty="0" err="1"/>
              <a:t>şiddeti</a:t>
            </a:r>
            <a:r>
              <a:rPr lang="en-US" b="1" dirty="0"/>
              <a:t> (1-5)</a:t>
            </a:r>
          </a:p>
          <a:p>
            <a:endParaRPr lang="en-US" b="1" dirty="0"/>
          </a:p>
          <a:p>
            <a:r>
              <a:rPr lang="en-US" b="1" dirty="0"/>
              <a:t>Risk, </a:t>
            </a:r>
            <a:r>
              <a:rPr lang="en-US" b="1" dirty="0" err="1"/>
              <a:t>azaltılabilir</a:t>
            </a:r>
            <a:r>
              <a:rPr lang="en-US" b="1" dirty="0"/>
              <a:t>, </a:t>
            </a:r>
            <a:r>
              <a:rPr lang="en-US" b="1" dirty="0" err="1"/>
              <a:t>ortadan</a:t>
            </a:r>
            <a:r>
              <a:rPr lang="en-US" b="1" dirty="0"/>
              <a:t> </a:t>
            </a:r>
            <a:r>
              <a:rPr lang="en-US" b="1" dirty="0" err="1"/>
              <a:t>kaldırılabilir</a:t>
            </a:r>
            <a:r>
              <a:rPr lang="en-US" b="1" dirty="0"/>
              <a:t> </a:t>
            </a:r>
            <a:r>
              <a:rPr lang="en-US" b="1" dirty="0" err="1"/>
              <a:t>ya</a:t>
            </a:r>
            <a:r>
              <a:rPr lang="en-US" b="1" dirty="0"/>
              <a:t> da </a:t>
            </a:r>
            <a:r>
              <a:rPr lang="en-US" b="1" dirty="0" err="1"/>
              <a:t>aktarılabilir</a:t>
            </a:r>
            <a:r>
              <a:rPr lang="en-US" b="1" dirty="0"/>
              <a:t> (</a:t>
            </a:r>
            <a:r>
              <a:rPr lang="en-US" b="1" dirty="0" err="1"/>
              <a:t>sigorta</a:t>
            </a:r>
            <a:r>
              <a:rPr lang="en-US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08972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592BB-7648-40D1-BBBB-68316EA00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60261E-63F0-5D15-0654-58FCD5A5E6F7}"/>
              </a:ext>
            </a:extLst>
          </p:cNvPr>
          <p:cNvSpPr txBox="1"/>
          <p:nvPr/>
        </p:nvSpPr>
        <p:spPr>
          <a:xfrm>
            <a:off x="304799" y="117693"/>
            <a:ext cx="11560629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Bangladeş</a:t>
            </a:r>
            <a:r>
              <a:rPr lang="en-US" b="1" dirty="0"/>
              <a:t> Merkez </a:t>
            </a:r>
            <a:r>
              <a:rPr lang="en-US" b="1" dirty="0" err="1"/>
              <a:t>Bankası</a:t>
            </a:r>
            <a:r>
              <a:rPr lang="en-US" b="1" dirty="0"/>
              <a:t>, 2016 </a:t>
            </a:r>
            <a:r>
              <a:rPr lang="en-US" b="1" dirty="0" err="1"/>
              <a:t>yılında</a:t>
            </a:r>
            <a:r>
              <a:rPr lang="en-US" b="1" dirty="0"/>
              <a:t> SWIFT </a:t>
            </a:r>
            <a:r>
              <a:rPr lang="en-US" b="1" dirty="0" err="1"/>
              <a:t>ödeme</a:t>
            </a:r>
            <a:r>
              <a:rPr lang="en-US" b="1" dirty="0"/>
              <a:t> </a:t>
            </a:r>
            <a:r>
              <a:rPr lang="en-US" b="1" dirty="0" err="1"/>
              <a:t>sistemi</a:t>
            </a:r>
            <a:r>
              <a:rPr lang="en-US" b="1" dirty="0"/>
              <a:t> </a:t>
            </a:r>
            <a:r>
              <a:rPr lang="en-US" b="1" dirty="0" err="1"/>
              <a:t>kullanılarak</a:t>
            </a:r>
            <a:r>
              <a:rPr lang="en-US" b="1" dirty="0"/>
              <a:t>  yaklaşık100 </a:t>
            </a:r>
            <a:r>
              <a:rPr lang="en-US" b="1" dirty="0" err="1"/>
              <a:t>milyon</a:t>
            </a:r>
            <a:r>
              <a:rPr lang="en-US" b="1" dirty="0"/>
              <a:t> </a:t>
            </a:r>
            <a:r>
              <a:rPr lang="en-US" b="1" dirty="0" err="1"/>
              <a:t>dolar</a:t>
            </a:r>
            <a:r>
              <a:rPr lang="en-US" b="1" dirty="0"/>
              <a:t> </a:t>
            </a:r>
            <a:r>
              <a:rPr lang="en-US" b="1" dirty="0" err="1"/>
              <a:t>kayba</a:t>
            </a:r>
            <a:r>
              <a:rPr lang="en-US" b="1" dirty="0"/>
              <a:t> </a:t>
            </a:r>
            <a:r>
              <a:rPr lang="en-US" b="1" dirty="0" err="1"/>
              <a:t>uğratıldı</a:t>
            </a:r>
            <a:r>
              <a:rPr lang="en-US" b="1" dirty="0"/>
              <a:t>. </a:t>
            </a:r>
          </a:p>
          <a:p>
            <a:r>
              <a:rPr lang="en-US" b="1" dirty="0" err="1"/>
              <a:t>Saldırının</a:t>
            </a:r>
            <a:r>
              <a:rPr lang="en-US" b="1" dirty="0"/>
              <a:t> </a:t>
            </a:r>
            <a:r>
              <a:rPr lang="en-US" b="1" dirty="0" err="1"/>
              <a:t>ardında</a:t>
            </a:r>
            <a:r>
              <a:rPr lang="en-US" b="1" dirty="0"/>
              <a:t> Lazarus </a:t>
            </a:r>
            <a:r>
              <a:rPr lang="en-US" b="1" dirty="0" err="1"/>
              <a:t>adlı</a:t>
            </a:r>
            <a:r>
              <a:rPr lang="en-US" b="1" dirty="0"/>
              <a:t> Kuzey </a:t>
            </a:r>
            <a:r>
              <a:rPr lang="en-US" b="1" dirty="0" err="1"/>
              <a:t>Koreli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grup</a:t>
            </a:r>
            <a:r>
              <a:rPr lang="en-US" b="1" dirty="0"/>
              <a:t> </a:t>
            </a:r>
            <a:r>
              <a:rPr lang="en-US" b="1" dirty="0" err="1"/>
              <a:t>vardı</a:t>
            </a:r>
            <a:r>
              <a:rPr lang="en-US" b="1" dirty="0"/>
              <a:t>. </a:t>
            </a:r>
          </a:p>
          <a:p>
            <a:r>
              <a:rPr lang="en-US" b="1" dirty="0" err="1"/>
              <a:t>Saldırının</a:t>
            </a:r>
            <a:r>
              <a:rPr lang="en-US" b="1" dirty="0"/>
              <a:t> </a:t>
            </a:r>
            <a:r>
              <a:rPr lang="en-US" b="1" dirty="0" err="1"/>
              <a:t>hedefi</a:t>
            </a:r>
            <a:r>
              <a:rPr lang="en-US" b="1" dirty="0"/>
              <a:t> </a:t>
            </a:r>
            <a:r>
              <a:rPr lang="en-US" b="1" dirty="0" err="1"/>
              <a:t>milyar</a:t>
            </a:r>
            <a:r>
              <a:rPr lang="en-US" b="1" dirty="0"/>
              <a:t> </a:t>
            </a:r>
            <a:r>
              <a:rPr lang="en-US" b="1" dirty="0" err="1"/>
              <a:t>dolar</a:t>
            </a:r>
            <a:r>
              <a:rPr lang="en-US" b="1" dirty="0"/>
              <a:t> </a:t>
            </a:r>
            <a:r>
              <a:rPr lang="en-US" b="1" dirty="0" err="1"/>
              <a:t>düzeyindeydi</a:t>
            </a:r>
            <a:r>
              <a:rPr lang="en-US" b="1" dirty="0"/>
              <a:t> </a:t>
            </a:r>
            <a:r>
              <a:rPr lang="en-US" b="1" dirty="0" err="1"/>
              <a:t>ancak</a:t>
            </a:r>
            <a:r>
              <a:rPr lang="en-US" b="1" dirty="0"/>
              <a:t> </a:t>
            </a:r>
            <a:r>
              <a:rPr lang="en-US" b="1" dirty="0" err="1"/>
              <a:t>farkına</a:t>
            </a:r>
            <a:r>
              <a:rPr lang="en-US" b="1" dirty="0"/>
              <a:t> </a:t>
            </a:r>
            <a:r>
              <a:rPr lang="en-US" b="1" dirty="0" err="1"/>
              <a:t>varılarak</a:t>
            </a:r>
            <a:r>
              <a:rPr lang="en-US" b="1" dirty="0"/>
              <a:t> </a:t>
            </a:r>
            <a:r>
              <a:rPr lang="en-US" b="1" dirty="0" err="1"/>
              <a:t>ABD’deki</a:t>
            </a:r>
            <a:r>
              <a:rPr lang="en-US" b="1" dirty="0"/>
              <a:t> </a:t>
            </a:r>
            <a:r>
              <a:rPr lang="en-US" b="1" dirty="0" err="1"/>
              <a:t>hesabın</a:t>
            </a:r>
            <a:r>
              <a:rPr lang="en-US" b="1" dirty="0"/>
              <a:t> </a:t>
            </a:r>
            <a:r>
              <a:rPr lang="en-US" b="1" dirty="0" err="1"/>
              <a:t>içinin</a:t>
            </a:r>
            <a:r>
              <a:rPr lang="en-US" b="1" dirty="0"/>
              <a:t> </a:t>
            </a:r>
            <a:r>
              <a:rPr lang="en-US" b="1" dirty="0" err="1"/>
              <a:t>boşaltılması</a:t>
            </a:r>
            <a:r>
              <a:rPr lang="en-US" b="1" dirty="0"/>
              <a:t> </a:t>
            </a:r>
            <a:r>
              <a:rPr lang="en-US" b="1" dirty="0" err="1"/>
              <a:t>önlenebildi</a:t>
            </a:r>
            <a:r>
              <a:rPr lang="en-US" b="1" dirty="0"/>
              <a:t>. </a:t>
            </a:r>
          </a:p>
          <a:p>
            <a:r>
              <a:rPr lang="en-US" b="1" dirty="0" err="1"/>
              <a:t>Zararlı</a:t>
            </a:r>
            <a:r>
              <a:rPr lang="en-US" b="1" dirty="0"/>
              <a:t> </a:t>
            </a:r>
            <a:r>
              <a:rPr lang="en-US" b="1" dirty="0" err="1"/>
              <a:t>yazılım</a:t>
            </a:r>
            <a:r>
              <a:rPr lang="en-US" b="1" dirty="0"/>
              <a:t> </a:t>
            </a:r>
            <a:r>
              <a:rPr lang="en-US" b="1" dirty="0" err="1"/>
              <a:t>Bangladeş</a:t>
            </a:r>
            <a:r>
              <a:rPr lang="en-US" b="1" dirty="0"/>
              <a:t> MB </a:t>
            </a:r>
            <a:r>
              <a:rPr lang="en-US" b="1" dirty="0" err="1"/>
              <a:t>sistemlerine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çalışanın</a:t>
            </a:r>
            <a:r>
              <a:rPr lang="en-US" b="1" dirty="0"/>
              <a:t> </a:t>
            </a:r>
            <a:r>
              <a:rPr lang="en-US" b="1" dirty="0" err="1"/>
              <a:t>epostası</a:t>
            </a:r>
            <a:r>
              <a:rPr lang="en-US" b="1" dirty="0"/>
              <a:t> </a:t>
            </a:r>
            <a:r>
              <a:rPr lang="en-US" b="1" dirty="0" err="1"/>
              <a:t>üzerinden</a:t>
            </a:r>
            <a:r>
              <a:rPr lang="en-US" b="1" dirty="0"/>
              <a:t> </a:t>
            </a:r>
            <a:r>
              <a:rPr lang="en-US" b="1" dirty="0" err="1"/>
              <a:t>ulaşmıştı</a:t>
            </a:r>
            <a:r>
              <a:rPr lang="en-US" b="1" dirty="0"/>
              <a:t>.</a:t>
            </a:r>
          </a:p>
          <a:p>
            <a:endParaRPr lang="en-US" dirty="0"/>
          </a:p>
          <a:p>
            <a:r>
              <a:rPr lang="en-US" dirty="0" err="1"/>
              <a:t>Zararlı</a:t>
            </a:r>
            <a:r>
              <a:rPr lang="en-US" dirty="0"/>
              <a:t> </a:t>
            </a:r>
            <a:r>
              <a:rPr lang="en-US" dirty="0" err="1"/>
              <a:t>yazılımlar</a:t>
            </a:r>
            <a:r>
              <a:rPr lang="en-US" dirty="0"/>
              <a:t>, </a:t>
            </a:r>
            <a:r>
              <a:rPr lang="en-US" dirty="0" err="1"/>
              <a:t>beraberindeki</a:t>
            </a:r>
            <a:r>
              <a:rPr lang="en-US" dirty="0"/>
              <a:t> </a:t>
            </a:r>
            <a:r>
              <a:rPr lang="en-US" dirty="0" err="1"/>
              <a:t>diğer</a:t>
            </a:r>
            <a:r>
              <a:rPr lang="en-US" dirty="0"/>
              <a:t> </a:t>
            </a:r>
            <a:r>
              <a:rPr lang="en-US" dirty="0" err="1"/>
              <a:t>yöntemlerle</a:t>
            </a:r>
            <a:r>
              <a:rPr lang="en-US" dirty="0"/>
              <a:t> (</a:t>
            </a:r>
            <a:r>
              <a:rPr lang="en-US" dirty="0" err="1"/>
              <a:t>örneğin</a:t>
            </a:r>
            <a:r>
              <a:rPr lang="en-US" dirty="0"/>
              <a:t> DDOS- </a:t>
            </a:r>
            <a:r>
              <a:rPr lang="en-US" dirty="0" err="1"/>
              <a:t>hizmet</a:t>
            </a:r>
            <a:r>
              <a:rPr lang="en-US" dirty="0"/>
              <a:t> </a:t>
            </a:r>
            <a:r>
              <a:rPr lang="en-US" dirty="0" err="1"/>
              <a:t>durdurma</a:t>
            </a:r>
            <a:r>
              <a:rPr lang="en-US" dirty="0"/>
              <a:t> </a:t>
            </a:r>
            <a:r>
              <a:rPr lang="en-US" dirty="0" err="1"/>
              <a:t>saldırıları</a:t>
            </a:r>
            <a:r>
              <a:rPr lang="en-US" dirty="0"/>
              <a:t>) </a:t>
            </a:r>
            <a:r>
              <a:rPr lang="en-US" dirty="0" err="1"/>
              <a:t>bugün</a:t>
            </a:r>
            <a:r>
              <a:rPr lang="en-US" dirty="0"/>
              <a:t> de </a:t>
            </a:r>
            <a:r>
              <a:rPr lang="en-US" dirty="0" err="1"/>
              <a:t>etkin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kullanılmakta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Kritik </a:t>
            </a:r>
            <a:r>
              <a:rPr lang="en-US" dirty="0" err="1"/>
              <a:t>altyapılarda</a:t>
            </a:r>
            <a:r>
              <a:rPr lang="en-US" dirty="0"/>
              <a:t>, </a:t>
            </a:r>
            <a:r>
              <a:rPr lang="en-US" dirty="0" err="1"/>
              <a:t>olası</a:t>
            </a:r>
            <a:r>
              <a:rPr lang="en-US" dirty="0"/>
              <a:t> </a:t>
            </a:r>
            <a:r>
              <a:rPr lang="en-US" dirty="0" err="1"/>
              <a:t>saldırıları</a:t>
            </a:r>
            <a:r>
              <a:rPr lang="en-US" dirty="0"/>
              <a:t> </a:t>
            </a:r>
            <a:r>
              <a:rPr lang="en-US" dirty="0" err="1"/>
              <a:t>saptamak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;</a:t>
            </a:r>
          </a:p>
          <a:p>
            <a:r>
              <a:rPr lang="en-US" dirty="0" err="1"/>
              <a:t>Sistemdeki</a:t>
            </a:r>
            <a:r>
              <a:rPr lang="en-US" dirty="0"/>
              <a:t> </a:t>
            </a:r>
            <a:r>
              <a:rPr lang="en-US" dirty="0" err="1"/>
              <a:t>uyumsuzlukların</a:t>
            </a:r>
            <a:r>
              <a:rPr lang="en-US" dirty="0"/>
              <a:t>, </a:t>
            </a:r>
            <a:r>
              <a:rPr lang="en-US" dirty="0" err="1"/>
              <a:t>olağandışılıkların</a:t>
            </a:r>
            <a:r>
              <a:rPr lang="en-US" dirty="0"/>
              <a:t> </a:t>
            </a:r>
            <a:r>
              <a:rPr lang="en-US" dirty="0" err="1"/>
              <a:t>saptanması</a:t>
            </a:r>
            <a:r>
              <a:rPr lang="en-US" dirty="0"/>
              <a:t> </a:t>
            </a:r>
            <a:r>
              <a:rPr lang="en-US" dirty="0" err="1"/>
              <a:t>gerekiyor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Otomasyona</a:t>
            </a:r>
            <a:r>
              <a:rPr lang="en-US" dirty="0"/>
              <a:t> </a:t>
            </a:r>
            <a:r>
              <a:rPr lang="en-US" dirty="0" err="1"/>
              <a:t>dahil</a:t>
            </a:r>
            <a:r>
              <a:rPr lang="en-US" dirty="0"/>
              <a:t> </a:t>
            </a:r>
            <a:r>
              <a:rPr lang="en-US" dirty="0" err="1"/>
              <a:t>edilmiş</a:t>
            </a:r>
            <a:r>
              <a:rPr lang="en-US" dirty="0"/>
              <a:t> </a:t>
            </a:r>
            <a:r>
              <a:rPr lang="en-US" dirty="0" err="1"/>
              <a:t>sistemlerde</a:t>
            </a:r>
            <a:r>
              <a:rPr lang="en-US" dirty="0"/>
              <a:t> </a:t>
            </a:r>
            <a:r>
              <a:rPr lang="en-US" dirty="0" err="1"/>
              <a:t>algılayıcı</a:t>
            </a:r>
            <a:r>
              <a:rPr lang="en-US" dirty="0"/>
              <a:t> </a:t>
            </a:r>
            <a:r>
              <a:rPr lang="en-US" dirty="0" err="1"/>
              <a:t>aygıtlardan</a:t>
            </a:r>
            <a:r>
              <a:rPr lang="en-US" dirty="0"/>
              <a:t> (</a:t>
            </a:r>
            <a:r>
              <a:rPr lang="en-US" dirty="0" err="1"/>
              <a:t>sensör</a:t>
            </a:r>
            <a:r>
              <a:rPr lang="en-US" dirty="0"/>
              <a:t>) </a:t>
            </a:r>
            <a:r>
              <a:rPr lang="en-US" dirty="0" err="1"/>
              <a:t>alınan</a:t>
            </a:r>
            <a:r>
              <a:rPr lang="en-US" dirty="0"/>
              <a:t> </a:t>
            </a:r>
            <a:r>
              <a:rPr lang="en-US" dirty="0" err="1"/>
              <a:t>bilgilerin</a:t>
            </a:r>
            <a:r>
              <a:rPr lang="en-US" dirty="0"/>
              <a:t> </a:t>
            </a:r>
            <a:r>
              <a:rPr lang="en-US" dirty="0" err="1"/>
              <a:t>manipüle</a:t>
            </a:r>
            <a:r>
              <a:rPr lang="en-US" dirty="0"/>
              <a:t> </a:t>
            </a:r>
            <a:r>
              <a:rPr lang="en-US" dirty="0" err="1"/>
              <a:t>edilmemesi</a:t>
            </a:r>
            <a:r>
              <a:rPr lang="en-US" dirty="0"/>
              <a:t>, </a:t>
            </a:r>
            <a:r>
              <a:rPr lang="en-US" dirty="0" err="1"/>
              <a:t>bozulmaması</a:t>
            </a:r>
            <a:r>
              <a:rPr lang="en-US" dirty="0"/>
              <a:t>, </a:t>
            </a:r>
            <a:r>
              <a:rPr lang="en-US" dirty="0" err="1"/>
              <a:t>değiştirilmemesi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aygıtların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bağlı</a:t>
            </a:r>
            <a:r>
              <a:rPr lang="en-US" dirty="0"/>
              <a:t> </a:t>
            </a:r>
            <a:r>
              <a:rPr lang="en-US" dirty="0" err="1"/>
              <a:t>oldukları</a:t>
            </a:r>
            <a:r>
              <a:rPr lang="en-US" dirty="0"/>
              <a:t> </a:t>
            </a:r>
            <a:r>
              <a:rPr lang="en-US" dirty="0" err="1"/>
              <a:t>ağın</a:t>
            </a:r>
            <a:r>
              <a:rPr lang="en-US" dirty="0"/>
              <a:t> da  </a:t>
            </a:r>
            <a:r>
              <a:rPr lang="en-US" dirty="0" err="1"/>
              <a:t>güvenliklerinin</a:t>
            </a:r>
            <a:r>
              <a:rPr lang="en-US" dirty="0"/>
              <a:t> </a:t>
            </a:r>
            <a:r>
              <a:rPr lang="en-US" dirty="0" err="1"/>
              <a:t>sağlanması</a:t>
            </a:r>
            <a:r>
              <a:rPr lang="en-US" dirty="0"/>
              <a:t> </a:t>
            </a:r>
            <a:r>
              <a:rPr lang="en-US" dirty="0" err="1"/>
              <a:t>önemli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Kritik </a:t>
            </a:r>
            <a:r>
              <a:rPr lang="en-US" dirty="0" err="1"/>
              <a:t>altyapılarda</a:t>
            </a:r>
            <a:r>
              <a:rPr lang="en-US" dirty="0"/>
              <a:t> </a:t>
            </a:r>
            <a:r>
              <a:rPr lang="en-US" dirty="0" err="1"/>
              <a:t>benzetim</a:t>
            </a:r>
            <a:r>
              <a:rPr lang="en-US" dirty="0"/>
              <a:t>, test, </a:t>
            </a:r>
            <a:r>
              <a:rPr lang="en-US" dirty="0" err="1"/>
              <a:t>sonuç</a:t>
            </a:r>
            <a:r>
              <a:rPr lang="en-US" dirty="0"/>
              <a:t> </a:t>
            </a:r>
            <a:r>
              <a:rPr lang="en-US" dirty="0" err="1"/>
              <a:t>değerlendirme</a:t>
            </a:r>
            <a:r>
              <a:rPr lang="en-US" dirty="0"/>
              <a:t> </a:t>
            </a:r>
            <a:r>
              <a:rPr lang="en-US" dirty="0" err="1"/>
              <a:t>süreçlerinin</a:t>
            </a:r>
            <a:r>
              <a:rPr lang="en-US" dirty="0"/>
              <a:t> </a:t>
            </a:r>
            <a:r>
              <a:rPr lang="en-US" dirty="0" err="1"/>
              <a:t>önemli</a:t>
            </a:r>
            <a:r>
              <a:rPr lang="en-US" dirty="0"/>
              <a:t> </a:t>
            </a:r>
            <a:r>
              <a:rPr lang="en-US" dirty="0" err="1"/>
              <a:t>olduğunu</a:t>
            </a:r>
            <a:r>
              <a:rPr lang="en-US" dirty="0"/>
              <a:t> </a:t>
            </a:r>
            <a:r>
              <a:rPr lang="en-US" dirty="0" err="1"/>
              <a:t>belirtelim</a:t>
            </a:r>
            <a:r>
              <a:rPr lang="en-US" dirty="0"/>
              <a:t>.  </a:t>
            </a:r>
          </a:p>
          <a:p>
            <a:endParaRPr lang="en-US" dirty="0"/>
          </a:p>
          <a:p>
            <a:r>
              <a:rPr lang="en-US" dirty="0" err="1"/>
              <a:t>Tüm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süreçlerde</a:t>
            </a:r>
            <a:r>
              <a:rPr lang="en-US" dirty="0"/>
              <a:t> </a:t>
            </a:r>
            <a:r>
              <a:rPr lang="en-US" dirty="0" err="1"/>
              <a:t>yoğun</a:t>
            </a:r>
            <a:r>
              <a:rPr lang="en-US" dirty="0"/>
              <a:t> </a:t>
            </a:r>
            <a:r>
              <a:rPr lang="en-US" dirty="0" err="1"/>
              <a:t>bilginin</a:t>
            </a:r>
            <a:r>
              <a:rPr lang="en-US" dirty="0"/>
              <a:t> </a:t>
            </a:r>
            <a:r>
              <a:rPr lang="en-US" dirty="0" err="1"/>
              <a:t>çözümlemesinin</a:t>
            </a:r>
            <a:r>
              <a:rPr lang="en-US" dirty="0"/>
              <a:t> </a:t>
            </a:r>
            <a:r>
              <a:rPr lang="en-US" dirty="0" err="1"/>
              <a:t>yapılmasında</a:t>
            </a:r>
            <a:r>
              <a:rPr lang="en-US" dirty="0"/>
              <a:t> </a:t>
            </a:r>
            <a:r>
              <a:rPr lang="en-US" dirty="0" err="1"/>
              <a:t>YZ’den</a:t>
            </a:r>
            <a:r>
              <a:rPr lang="en-US" dirty="0"/>
              <a:t> </a:t>
            </a:r>
            <a:r>
              <a:rPr lang="en-US" dirty="0" err="1"/>
              <a:t>destek</a:t>
            </a:r>
            <a:r>
              <a:rPr lang="en-US" dirty="0"/>
              <a:t> </a:t>
            </a:r>
            <a:r>
              <a:rPr lang="en-US" dirty="0" err="1"/>
              <a:t>alınabilir</a:t>
            </a:r>
            <a:r>
              <a:rPr lang="en-US" dirty="0"/>
              <a:t>.</a:t>
            </a:r>
          </a:p>
          <a:p>
            <a:r>
              <a:rPr lang="en-US" dirty="0"/>
              <a:t>Hem </a:t>
            </a:r>
            <a:r>
              <a:rPr lang="en-US" dirty="0" err="1"/>
              <a:t>hız</a:t>
            </a:r>
            <a:r>
              <a:rPr lang="en-US" dirty="0"/>
              <a:t> </a:t>
            </a:r>
            <a:r>
              <a:rPr lang="en-US" dirty="0" err="1"/>
              <a:t>kazandıracaktır</a:t>
            </a:r>
            <a:r>
              <a:rPr lang="en-US" dirty="0"/>
              <a:t>, hem de </a:t>
            </a:r>
            <a:r>
              <a:rPr lang="en-US" dirty="0" err="1"/>
              <a:t>doğruluk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05851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21620-E65A-3E08-A555-9360BE98E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61CBA6-8D43-13E9-10BC-6ECF9C840D70}"/>
              </a:ext>
            </a:extLst>
          </p:cNvPr>
          <p:cNvSpPr txBox="1"/>
          <p:nvPr/>
        </p:nvSpPr>
        <p:spPr>
          <a:xfrm>
            <a:off x="304799" y="117693"/>
            <a:ext cx="11560629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2009 Bulut </a:t>
            </a:r>
            <a:r>
              <a:rPr lang="en-US" dirty="0" err="1"/>
              <a:t>bilişim</a:t>
            </a:r>
            <a:endParaRPr lang="en-US" dirty="0"/>
          </a:p>
          <a:p>
            <a:r>
              <a:rPr lang="en-US" dirty="0"/>
              <a:t>2013 Büyük Veri, </a:t>
            </a:r>
            <a:r>
              <a:rPr lang="en-US" dirty="0" err="1"/>
              <a:t>Nesnelerin</a:t>
            </a:r>
            <a:r>
              <a:rPr lang="en-US" dirty="0"/>
              <a:t> </a:t>
            </a:r>
            <a:r>
              <a:rPr lang="en-US" dirty="0" err="1"/>
              <a:t>İnterneti</a:t>
            </a:r>
            <a:endParaRPr lang="en-US" dirty="0"/>
          </a:p>
          <a:p>
            <a:r>
              <a:rPr lang="en-US" dirty="0"/>
              <a:t>2015 </a:t>
            </a:r>
            <a:r>
              <a:rPr lang="en-US" dirty="0" err="1"/>
              <a:t>Özerk</a:t>
            </a:r>
            <a:r>
              <a:rPr lang="en-US" dirty="0"/>
              <a:t> </a:t>
            </a:r>
            <a:r>
              <a:rPr lang="en-US" dirty="0" err="1"/>
              <a:t>Sistemler</a:t>
            </a:r>
            <a:endParaRPr lang="en-US" dirty="0"/>
          </a:p>
          <a:p>
            <a:r>
              <a:rPr lang="en-US" dirty="0"/>
              <a:t>2016 </a:t>
            </a:r>
            <a:r>
              <a:rPr lang="en-US" dirty="0" err="1"/>
              <a:t>Makine</a:t>
            </a:r>
            <a:r>
              <a:rPr lang="en-US" dirty="0"/>
              <a:t> </a:t>
            </a:r>
            <a:r>
              <a:rPr lang="en-US" dirty="0" err="1"/>
              <a:t>Öğrenme</a:t>
            </a:r>
            <a:endParaRPr lang="en-US" dirty="0"/>
          </a:p>
          <a:p>
            <a:r>
              <a:rPr lang="en-US" dirty="0"/>
              <a:t>2017 </a:t>
            </a:r>
            <a:r>
              <a:rPr lang="en-US" dirty="0" err="1"/>
              <a:t>Yapay</a:t>
            </a:r>
            <a:r>
              <a:rPr lang="en-US" dirty="0"/>
              <a:t> Zeka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Gelişmiş</a:t>
            </a:r>
            <a:r>
              <a:rPr lang="en-US" dirty="0"/>
              <a:t> Derin </a:t>
            </a:r>
            <a:r>
              <a:rPr lang="en-US" dirty="0" err="1"/>
              <a:t>Öğrenme</a:t>
            </a:r>
            <a:r>
              <a:rPr lang="en-US" dirty="0"/>
              <a:t>, </a:t>
            </a:r>
            <a:r>
              <a:rPr lang="en-US" dirty="0" err="1"/>
              <a:t>Blokzincir</a:t>
            </a:r>
            <a:endParaRPr lang="en-US" dirty="0"/>
          </a:p>
          <a:p>
            <a:r>
              <a:rPr lang="en-US" dirty="0"/>
              <a:t>2019 YZ </a:t>
            </a:r>
            <a:r>
              <a:rPr lang="en-US" dirty="0" err="1"/>
              <a:t>Destekli</a:t>
            </a:r>
            <a:r>
              <a:rPr lang="en-US" dirty="0"/>
              <a:t> </a:t>
            </a:r>
            <a:r>
              <a:rPr lang="en-US" dirty="0" err="1"/>
              <a:t>Yazılım</a:t>
            </a:r>
            <a:r>
              <a:rPr lang="en-US" dirty="0"/>
              <a:t> Geliştirme, </a:t>
            </a:r>
            <a:r>
              <a:rPr lang="en-US" dirty="0" err="1"/>
              <a:t>Kuantum</a:t>
            </a:r>
            <a:r>
              <a:rPr lang="en-US" dirty="0"/>
              <a:t> </a:t>
            </a:r>
            <a:r>
              <a:rPr lang="en-US" dirty="0" err="1"/>
              <a:t>Bilişim</a:t>
            </a:r>
            <a:endParaRPr lang="en-US" dirty="0"/>
          </a:p>
          <a:p>
            <a:r>
              <a:rPr lang="en-US" dirty="0"/>
              <a:t>2021 YZ </a:t>
            </a:r>
            <a:r>
              <a:rPr lang="en-US" dirty="0" err="1"/>
              <a:t>Mühendisliği</a:t>
            </a:r>
            <a:r>
              <a:rPr lang="en-US" dirty="0"/>
              <a:t>, </a:t>
            </a:r>
            <a:r>
              <a:rPr lang="en-US" dirty="0" err="1"/>
              <a:t>Davranışların</a:t>
            </a:r>
            <a:r>
              <a:rPr lang="en-US" dirty="0"/>
              <a:t> </a:t>
            </a:r>
            <a:r>
              <a:rPr lang="en-US" dirty="0" err="1"/>
              <a:t>İnterneti</a:t>
            </a:r>
            <a:endParaRPr lang="en-US" dirty="0"/>
          </a:p>
          <a:p>
            <a:r>
              <a:rPr lang="en-US" dirty="0"/>
              <a:t>2022 YZ </a:t>
            </a:r>
            <a:r>
              <a:rPr lang="en-US" dirty="0" err="1"/>
              <a:t>Güvenliği</a:t>
            </a:r>
            <a:r>
              <a:rPr lang="en-US" dirty="0"/>
              <a:t>, </a:t>
            </a:r>
            <a:r>
              <a:rPr lang="en-US" dirty="0" err="1"/>
              <a:t>Üretken</a:t>
            </a:r>
            <a:r>
              <a:rPr lang="en-US" dirty="0"/>
              <a:t> YZ (</a:t>
            </a:r>
            <a:r>
              <a:rPr lang="en-US" dirty="0" err="1"/>
              <a:t>verilerden</a:t>
            </a:r>
            <a:r>
              <a:rPr lang="en-US" dirty="0"/>
              <a:t> yeni </a:t>
            </a:r>
            <a:r>
              <a:rPr lang="en-US" dirty="0" err="1"/>
              <a:t>veri</a:t>
            </a:r>
            <a:r>
              <a:rPr lang="en-US" dirty="0"/>
              <a:t> </a:t>
            </a:r>
            <a:r>
              <a:rPr lang="en-US" dirty="0" err="1"/>
              <a:t>üretme</a:t>
            </a:r>
            <a:r>
              <a:rPr lang="en-US" dirty="0"/>
              <a:t>, </a:t>
            </a:r>
            <a:r>
              <a:rPr lang="en-US" dirty="0" err="1"/>
              <a:t>insanımsı</a:t>
            </a:r>
            <a:r>
              <a:rPr lang="en-US" dirty="0"/>
              <a:t> </a:t>
            </a:r>
            <a:r>
              <a:rPr lang="en-US" dirty="0" err="1"/>
              <a:t>yazı</a:t>
            </a:r>
            <a:r>
              <a:rPr lang="en-US" dirty="0"/>
              <a:t>, </a:t>
            </a:r>
            <a:r>
              <a:rPr lang="en-US" dirty="0" err="1"/>
              <a:t>görüntü</a:t>
            </a:r>
            <a:r>
              <a:rPr lang="en-US" dirty="0"/>
              <a:t>)</a:t>
            </a:r>
          </a:p>
          <a:p>
            <a:r>
              <a:rPr lang="en-US" dirty="0"/>
              <a:t>2023 </a:t>
            </a:r>
            <a:r>
              <a:rPr lang="en-US" dirty="0" err="1"/>
              <a:t>Uyarlanır</a:t>
            </a:r>
            <a:r>
              <a:rPr lang="en-US" dirty="0"/>
              <a:t> YZ, YZ Risk and Security Management</a:t>
            </a:r>
          </a:p>
          <a:p>
            <a:r>
              <a:rPr lang="en-US" dirty="0"/>
              <a:t>2024 YZ risk and security management</a:t>
            </a:r>
          </a:p>
          <a:p>
            <a:r>
              <a:rPr lang="en-US" dirty="0" err="1"/>
              <a:t>Bugün</a:t>
            </a:r>
            <a:r>
              <a:rPr lang="en-US" dirty="0"/>
              <a:t> post-</a:t>
            </a:r>
            <a:r>
              <a:rPr lang="en-US" dirty="0" err="1"/>
              <a:t>kuantum</a:t>
            </a:r>
            <a:r>
              <a:rPr lang="en-US" dirty="0"/>
              <a:t> </a:t>
            </a:r>
            <a:r>
              <a:rPr lang="en-US" dirty="0" err="1"/>
              <a:t>kriptografi</a:t>
            </a:r>
            <a:endParaRPr lang="en-US" dirty="0"/>
          </a:p>
          <a:p>
            <a:r>
              <a:rPr lang="en-US" dirty="0"/>
              <a:t>Zaman </a:t>
            </a:r>
            <a:r>
              <a:rPr lang="en-US" dirty="0" err="1"/>
              <a:t>içinde</a:t>
            </a:r>
            <a:r>
              <a:rPr lang="en-US" dirty="0"/>
              <a:t> </a:t>
            </a:r>
            <a:r>
              <a:rPr lang="en-US" dirty="0" err="1"/>
              <a:t>ağa</a:t>
            </a:r>
            <a:r>
              <a:rPr lang="en-US" dirty="0"/>
              <a:t> </a:t>
            </a:r>
            <a:r>
              <a:rPr lang="en-US" dirty="0" err="1"/>
              <a:t>bağlanan</a:t>
            </a:r>
            <a:r>
              <a:rPr lang="en-US" dirty="0"/>
              <a:t> </a:t>
            </a:r>
            <a:r>
              <a:rPr lang="en-US" dirty="0" err="1"/>
              <a:t>aygıtların</a:t>
            </a:r>
            <a:r>
              <a:rPr lang="en-US" dirty="0"/>
              <a:t> </a:t>
            </a:r>
            <a:r>
              <a:rPr lang="en-US" dirty="0" err="1"/>
              <a:t>çoğalmasıyla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aygıtları</a:t>
            </a:r>
            <a:r>
              <a:rPr lang="en-US" dirty="0"/>
              <a:t> da </a:t>
            </a:r>
            <a:r>
              <a:rPr lang="en-US" dirty="0" err="1"/>
              <a:t>saldırı</a:t>
            </a:r>
            <a:r>
              <a:rPr lang="en-US" dirty="0"/>
              <a:t> </a:t>
            </a:r>
            <a:r>
              <a:rPr lang="en-US" dirty="0" err="1"/>
              <a:t>araçları</a:t>
            </a:r>
            <a:r>
              <a:rPr lang="en-US" dirty="0"/>
              <a:t> </a:t>
            </a:r>
            <a:r>
              <a:rPr lang="en-US" dirty="0" err="1"/>
              <a:t>durumuna</a:t>
            </a:r>
            <a:r>
              <a:rPr lang="en-US" dirty="0"/>
              <a:t> </a:t>
            </a:r>
            <a:r>
              <a:rPr lang="en-US" dirty="0" err="1"/>
              <a:t>getirerek</a:t>
            </a:r>
            <a:r>
              <a:rPr lang="en-US" dirty="0"/>
              <a:t> </a:t>
            </a:r>
            <a:r>
              <a:rPr lang="en-US" dirty="0" err="1"/>
              <a:t>saldırıların</a:t>
            </a:r>
            <a:r>
              <a:rPr lang="en-US" dirty="0"/>
              <a:t> </a:t>
            </a:r>
            <a:r>
              <a:rPr lang="en-US" dirty="0" err="1"/>
              <a:t>etki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şiddeti</a:t>
            </a:r>
            <a:r>
              <a:rPr lang="en-US" dirty="0"/>
              <a:t> </a:t>
            </a:r>
            <a:r>
              <a:rPr lang="en-US" dirty="0" err="1"/>
              <a:t>artırılmaya</a:t>
            </a:r>
            <a:r>
              <a:rPr lang="en-US" dirty="0"/>
              <a:t> </a:t>
            </a:r>
            <a:r>
              <a:rPr lang="en-US" dirty="0" err="1"/>
              <a:t>başladı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b="1" dirty="0" err="1"/>
              <a:t>Şimdi</a:t>
            </a:r>
            <a:r>
              <a:rPr lang="en-US" b="1" dirty="0"/>
              <a:t> </a:t>
            </a:r>
            <a:r>
              <a:rPr lang="en-US" b="1" dirty="0" err="1"/>
              <a:t>iki</a:t>
            </a:r>
            <a:r>
              <a:rPr lang="en-US" b="1" dirty="0"/>
              <a:t> </a:t>
            </a:r>
            <a:r>
              <a:rPr lang="en-US" b="1" dirty="0" err="1"/>
              <a:t>güçlü</a:t>
            </a:r>
            <a:r>
              <a:rPr lang="en-US" b="1" dirty="0"/>
              <a:t> </a:t>
            </a:r>
            <a:r>
              <a:rPr lang="en-US" b="1" dirty="0" err="1"/>
              <a:t>teknoloji</a:t>
            </a:r>
            <a:r>
              <a:rPr lang="en-US" b="1" dirty="0"/>
              <a:t> </a:t>
            </a:r>
            <a:r>
              <a:rPr lang="en-US" b="1" dirty="0" err="1"/>
              <a:t>daha</a:t>
            </a:r>
            <a:r>
              <a:rPr lang="en-US" b="1" dirty="0"/>
              <a:t> </a:t>
            </a:r>
            <a:r>
              <a:rPr lang="en-US" b="1" dirty="0" err="1"/>
              <a:t>geliyor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iyiye</a:t>
            </a:r>
            <a:r>
              <a:rPr lang="en-US" b="1" dirty="0"/>
              <a:t> </a:t>
            </a:r>
            <a:r>
              <a:rPr lang="en-US" b="1" dirty="0" err="1"/>
              <a:t>kullanılabileceği</a:t>
            </a:r>
            <a:r>
              <a:rPr lang="en-US" b="1" dirty="0"/>
              <a:t> </a:t>
            </a:r>
            <a:r>
              <a:rPr lang="en-US" b="1" dirty="0" err="1"/>
              <a:t>gibi</a:t>
            </a:r>
            <a:r>
              <a:rPr lang="en-US" b="1" dirty="0"/>
              <a:t> </a:t>
            </a:r>
            <a:r>
              <a:rPr lang="en-US" b="1" dirty="0" err="1"/>
              <a:t>kötü</a:t>
            </a:r>
            <a:r>
              <a:rPr lang="en-US" b="1" dirty="0"/>
              <a:t> </a:t>
            </a:r>
            <a:r>
              <a:rPr lang="en-US" b="1" dirty="0" err="1"/>
              <a:t>niyetli</a:t>
            </a:r>
            <a:r>
              <a:rPr lang="en-US" b="1" dirty="0"/>
              <a:t> </a:t>
            </a:r>
            <a:r>
              <a:rPr lang="en-US" b="1" dirty="0" err="1"/>
              <a:t>kullanılması</a:t>
            </a:r>
            <a:r>
              <a:rPr lang="en-US" b="1" dirty="0"/>
              <a:t> </a:t>
            </a:r>
            <a:r>
              <a:rPr lang="en-US" b="1" dirty="0" err="1"/>
              <a:t>sözkonusu</a:t>
            </a:r>
            <a:r>
              <a:rPr lang="en-US" b="1" dirty="0"/>
              <a:t>: </a:t>
            </a:r>
            <a:r>
              <a:rPr lang="en-US" b="1" dirty="0" err="1"/>
              <a:t>Yapay</a:t>
            </a:r>
            <a:r>
              <a:rPr lang="en-US" b="1" dirty="0"/>
              <a:t> Zeka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Kuantum</a:t>
            </a:r>
            <a:r>
              <a:rPr lang="en-US" b="1" dirty="0"/>
              <a:t> </a:t>
            </a:r>
            <a:r>
              <a:rPr lang="en-US" b="1" dirty="0" err="1"/>
              <a:t>Bilgisayarlar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/>
              <a:t>Bu </a:t>
            </a:r>
            <a:r>
              <a:rPr lang="en-US" b="1" dirty="0" err="1"/>
              <a:t>iki</a:t>
            </a:r>
            <a:r>
              <a:rPr lang="en-US" b="1" dirty="0"/>
              <a:t> </a:t>
            </a:r>
            <a:r>
              <a:rPr lang="en-US" b="1" dirty="0" err="1"/>
              <a:t>teknoloji</a:t>
            </a:r>
            <a:r>
              <a:rPr lang="en-US" b="1" dirty="0"/>
              <a:t> </a:t>
            </a:r>
            <a:r>
              <a:rPr lang="en-US" b="1" dirty="0" err="1"/>
              <a:t>siber</a:t>
            </a:r>
            <a:r>
              <a:rPr lang="en-US" b="1" dirty="0"/>
              <a:t> </a:t>
            </a:r>
            <a:r>
              <a:rPr lang="en-US" b="1" dirty="0" err="1"/>
              <a:t>güvenlik</a:t>
            </a:r>
            <a:r>
              <a:rPr lang="en-US" b="1" dirty="0"/>
              <a:t> </a:t>
            </a:r>
            <a:r>
              <a:rPr lang="en-US" b="1" dirty="0" err="1"/>
              <a:t>alanında</a:t>
            </a:r>
            <a:r>
              <a:rPr lang="en-US" b="1" dirty="0"/>
              <a:t> </a:t>
            </a:r>
            <a:r>
              <a:rPr lang="en-US" b="1" dirty="0" err="1"/>
              <a:t>oyunun</a:t>
            </a:r>
            <a:r>
              <a:rPr lang="en-US" b="1" dirty="0"/>
              <a:t> </a:t>
            </a:r>
            <a:r>
              <a:rPr lang="en-US" b="1" dirty="0" err="1"/>
              <a:t>kurallarını</a:t>
            </a:r>
            <a:r>
              <a:rPr lang="en-US" b="1" dirty="0"/>
              <a:t> </a:t>
            </a:r>
            <a:r>
              <a:rPr lang="en-US" b="1" dirty="0" err="1"/>
              <a:t>değiştirebilecek</a:t>
            </a:r>
            <a:r>
              <a:rPr lang="en-US" b="1" dirty="0"/>
              <a:t> </a:t>
            </a:r>
            <a:r>
              <a:rPr lang="en-US" b="1" dirty="0" err="1"/>
              <a:t>güçte</a:t>
            </a:r>
            <a:r>
              <a:rPr lang="en-US" b="1" dirty="0"/>
              <a:t>.</a:t>
            </a:r>
          </a:p>
          <a:p>
            <a:r>
              <a:rPr lang="en-US" b="1" dirty="0"/>
              <a:t>Bu </a:t>
            </a:r>
            <a:r>
              <a:rPr lang="en-US" b="1" dirty="0" err="1"/>
              <a:t>iki</a:t>
            </a:r>
            <a:r>
              <a:rPr lang="en-US" b="1" dirty="0"/>
              <a:t> </a:t>
            </a:r>
            <a:r>
              <a:rPr lang="en-US" b="1" dirty="0" err="1"/>
              <a:t>teknolojinin</a:t>
            </a:r>
            <a:r>
              <a:rPr lang="en-US" b="1" dirty="0"/>
              <a:t> de </a:t>
            </a:r>
            <a:r>
              <a:rPr lang="en-US" b="1" dirty="0" err="1"/>
              <a:t>güvenliğinin</a:t>
            </a:r>
            <a:r>
              <a:rPr lang="en-US" b="1" dirty="0"/>
              <a:t> </a:t>
            </a:r>
            <a:r>
              <a:rPr lang="en-US" b="1" dirty="0" err="1"/>
              <a:t>sağlanması</a:t>
            </a:r>
            <a:r>
              <a:rPr lang="en-US" b="1" dirty="0"/>
              <a:t> </a:t>
            </a:r>
            <a:r>
              <a:rPr lang="en-US" b="1" dirty="0" err="1"/>
              <a:t>gerekiyor</a:t>
            </a:r>
            <a:r>
              <a:rPr lang="en-US" b="1" dirty="0"/>
              <a:t>.</a:t>
            </a:r>
          </a:p>
          <a:p>
            <a:r>
              <a:rPr lang="en-US" b="1" dirty="0"/>
              <a:t>Bunun </a:t>
            </a:r>
            <a:r>
              <a:rPr lang="en-US" b="1" dirty="0" err="1"/>
              <a:t>için</a:t>
            </a:r>
            <a:r>
              <a:rPr lang="en-US" b="1" dirty="0"/>
              <a:t> </a:t>
            </a:r>
            <a:r>
              <a:rPr lang="en-US" b="1" dirty="0" err="1"/>
              <a:t>düzenlemelere</a:t>
            </a:r>
            <a:r>
              <a:rPr lang="en-US" b="1" dirty="0"/>
              <a:t>, </a:t>
            </a:r>
            <a:r>
              <a:rPr lang="en-US" b="1" dirty="0" err="1"/>
              <a:t>belki</a:t>
            </a:r>
            <a:r>
              <a:rPr lang="en-US" b="1" dirty="0"/>
              <a:t> </a:t>
            </a:r>
            <a:r>
              <a:rPr lang="en-US" b="1" dirty="0" err="1"/>
              <a:t>yasalara</a:t>
            </a:r>
            <a:r>
              <a:rPr lang="en-US" b="1" dirty="0"/>
              <a:t> </a:t>
            </a:r>
            <a:r>
              <a:rPr lang="en-US" b="1" dirty="0" err="1"/>
              <a:t>gereksinim</a:t>
            </a:r>
            <a:r>
              <a:rPr lang="en-US" b="1" dirty="0"/>
              <a:t> </a:t>
            </a:r>
            <a:r>
              <a:rPr lang="en-US" b="1" dirty="0" err="1"/>
              <a:t>duyuluyor</a:t>
            </a:r>
            <a:r>
              <a:rPr lang="en-US" b="1" dirty="0"/>
              <a:t>, </a:t>
            </a:r>
            <a:r>
              <a:rPr lang="en-US" b="1" dirty="0" err="1"/>
              <a:t>daha</a:t>
            </a:r>
            <a:r>
              <a:rPr lang="en-US" b="1" dirty="0"/>
              <a:t> da </a:t>
            </a:r>
            <a:r>
              <a:rPr lang="en-US" b="1" dirty="0" err="1"/>
              <a:t>duyulabilir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 err="1"/>
              <a:t>Genellikle</a:t>
            </a:r>
            <a:r>
              <a:rPr lang="en-US" b="1" dirty="0"/>
              <a:t> </a:t>
            </a:r>
            <a:r>
              <a:rPr lang="en-US" b="1" dirty="0" err="1"/>
              <a:t>önce</a:t>
            </a:r>
            <a:r>
              <a:rPr lang="en-US" b="1" dirty="0"/>
              <a:t> </a:t>
            </a:r>
            <a:r>
              <a:rPr lang="en-US" b="1" dirty="0" err="1"/>
              <a:t>etik</a:t>
            </a:r>
            <a:r>
              <a:rPr lang="en-US" b="1" dirty="0"/>
              <a:t> </a:t>
            </a:r>
            <a:r>
              <a:rPr lang="en-US" b="1" dirty="0" err="1"/>
              <a:t>kurallar</a:t>
            </a:r>
            <a:r>
              <a:rPr lang="en-US" b="1" dirty="0"/>
              <a:t> </a:t>
            </a:r>
            <a:r>
              <a:rPr lang="en-US" b="1" dirty="0" err="1"/>
              <a:t>çerçevesinde</a:t>
            </a:r>
            <a:r>
              <a:rPr lang="en-US" b="1" dirty="0"/>
              <a:t> </a:t>
            </a:r>
            <a:r>
              <a:rPr lang="en-US" b="1" dirty="0" err="1"/>
              <a:t>hareket</a:t>
            </a:r>
            <a:r>
              <a:rPr lang="en-US" b="1" dirty="0"/>
              <a:t> </a:t>
            </a:r>
            <a:r>
              <a:rPr lang="en-US" b="1" dirty="0" err="1"/>
              <a:t>ediliyor</a:t>
            </a:r>
            <a:r>
              <a:rPr lang="en-US" b="1" dirty="0"/>
              <a:t>, </a:t>
            </a:r>
            <a:r>
              <a:rPr lang="en-US" b="1" dirty="0" err="1"/>
              <a:t>sonra</a:t>
            </a:r>
            <a:r>
              <a:rPr lang="en-US" b="1" dirty="0"/>
              <a:t> </a:t>
            </a:r>
            <a:r>
              <a:rPr lang="en-US" b="1" dirty="0" err="1"/>
              <a:t>standartlar</a:t>
            </a:r>
            <a:r>
              <a:rPr lang="en-US" b="1" dirty="0"/>
              <a:t> </a:t>
            </a:r>
            <a:r>
              <a:rPr lang="en-US" b="1" dirty="0" err="1"/>
              <a:t>belirleniyor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en</a:t>
            </a:r>
            <a:r>
              <a:rPr lang="en-US" b="1" dirty="0"/>
              <a:t> </a:t>
            </a:r>
            <a:r>
              <a:rPr lang="en-US" b="1" dirty="0" err="1"/>
              <a:t>sonunda</a:t>
            </a:r>
            <a:r>
              <a:rPr lang="en-US" b="1" dirty="0"/>
              <a:t> da </a:t>
            </a:r>
            <a:r>
              <a:rPr lang="en-US" b="1" dirty="0" err="1"/>
              <a:t>yasalar</a:t>
            </a:r>
            <a:r>
              <a:rPr lang="en-US" b="1" dirty="0"/>
              <a:t> </a:t>
            </a:r>
            <a:r>
              <a:rPr lang="en-US" b="1" dirty="0" err="1"/>
              <a:t>oluşturuluyor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bu</a:t>
            </a:r>
            <a:r>
              <a:rPr lang="en-US" b="1" dirty="0"/>
              <a:t> </a:t>
            </a:r>
            <a:r>
              <a:rPr lang="en-US" b="1" dirty="0" err="1"/>
              <a:t>üç</a:t>
            </a:r>
            <a:r>
              <a:rPr lang="en-US" b="1" dirty="0"/>
              <a:t> </a:t>
            </a:r>
            <a:r>
              <a:rPr lang="en-US" b="1" dirty="0" err="1"/>
              <a:t>birbirini</a:t>
            </a:r>
            <a:r>
              <a:rPr lang="en-US" b="1" dirty="0"/>
              <a:t> </a:t>
            </a:r>
            <a:r>
              <a:rPr lang="en-US" b="1" dirty="0" err="1"/>
              <a:t>besleyen</a:t>
            </a:r>
            <a:r>
              <a:rPr lang="en-US" b="1" dirty="0"/>
              <a:t> </a:t>
            </a:r>
            <a:r>
              <a:rPr lang="en-US" b="1" dirty="0" err="1"/>
              <a:t>süreç</a:t>
            </a:r>
            <a:r>
              <a:rPr lang="en-US" b="1" dirty="0"/>
              <a:t> de </a:t>
            </a:r>
            <a:r>
              <a:rPr lang="en-US" b="1" dirty="0" err="1"/>
              <a:t>konu</a:t>
            </a:r>
            <a:r>
              <a:rPr lang="en-US" b="1" dirty="0"/>
              <a:t> </a:t>
            </a:r>
            <a:r>
              <a:rPr lang="en-US" b="1" dirty="0" err="1"/>
              <a:t>teknoloji</a:t>
            </a:r>
            <a:r>
              <a:rPr lang="en-US" b="1" dirty="0"/>
              <a:t> </a:t>
            </a:r>
            <a:r>
              <a:rPr lang="en-US" b="1" dirty="0" err="1"/>
              <a:t>olunca</a:t>
            </a:r>
            <a:r>
              <a:rPr lang="en-US" b="1" dirty="0"/>
              <a:t> </a:t>
            </a:r>
            <a:r>
              <a:rPr lang="en-US" b="1" dirty="0" err="1"/>
              <a:t>sürekli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güncellemeye</a:t>
            </a:r>
            <a:r>
              <a:rPr lang="en-US" b="1" dirty="0"/>
              <a:t> </a:t>
            </a:r>
            <a:r>
              <a:rPr lang="en-US" b="1" dirty="0" err="1"/>
              <a:t>neden</a:t>
            </a:r>
            <a:r>
              <a:rPr lang="en-US" b="1" dirty="0"/>
              <a:t> </a:t>
            </a:r>
            <a:r>
              <a:rPr lang="en-US" b="1" dirty="0" err="1"/>
              <a:t>oluyor</a:t>
            </a:r>
            <a:r>
              <a:rPr lang="en-US" b="1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692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76842-52D0-6CE3-73A0-7FA151A81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3AD565-56AA-2769-B591-289A4CB6201E}"/>
              </a:ext>
            </a:extLst>
          </p:cNvPr>
          <p:cNvSpPr txBox="1"/>
          <p:nvPr/>
        </p:nvSpPr>
        <p:spPr>
          <a:xfrm>
            <a:off x="304799" y="117693"/>
            <a:ext cx="1156062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2025: </a:t>
            </a:r>
            <a:r>
              <a:rPr lang="en-US" b="1" dirty="0" err="1"/>
              <a:t>Kuantum</a:t>
            </a:r>
            <a:r>
              <a:rPr lang="en-US" b="1" dirty="0"/>
              <a:t> </a:t>
            </a:r>
            <a:r>
              <a:rPr lang="en-US" b="1" dirty="0" err="1"/>
              <a:t>Yılı</a:t>
            </a:r>
            <a:r>
              <a:rPr lang="en-US" b="1" dirty="0"/>
              <a:t> (</a:t>
            </a:r>
            <a:r>
              <a:rPr lang="en-US" b="1" dirty="0" err="1"/>
              <a:t>Uluslararası</a:t>
            </a:r>
            <a:r>
              <a:rPr lang="en-US" b="1" dirty="0"/>
              <a:t> </a:t>
            </a:r>
            <a:r>
              <a:rPr lang="en-US" b="1" dirty="0" err="1"/>
              <a:t>Kuantum</a:t>
            </a:r>
            <a:r>
              <a:rPr lang="en-US" b="1" dirty="0"/>
              <a:t> </a:t>
            </a:r>
            <a:r>
              <a:rPr lang="en-US" b="1" dirty="0" err="1"/>
              <a:t>Bilimi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Teknolojisi</a:t>
            </a:r>
            <a:r>
              <a:rPr lang="en-US" b="1" dirty="0"/>
              <a:t> </a:t>
            </a:r>
            <a:r>
              <a:rPr lang="en-US" b="1" dirty="0" err="1"/>
              <a:t>Yılı</a:t>
            </a:r>
            <a:r>
              <a:rPr lang="en-US" b="1" dirty="0"/>
              <a:t>)</a:t>
            </a:r>
          </a:p>
          <a:p>
            <a:r>
              <a:rPr lang="en-US" b="1" dirty="0"/>
              <a:t>UNESCO (BM): 7 Haziran 2024’de </a:t>
            </a:r>
            <a:r>
              <a:rPr lang="en-US" b="1" dirty="0" err="1"/>
              <a:t>ilan</a:t>
            </a:r>
            <a:r>
              <a:rPr lang="en-US" b="1" dirty="0"/>
              <a:t> </a:t>
            </a:r>
            <a:r>
              <a:rPr lang="en-US" b="1" dirty="0" err="1"/>
              <a:t>etti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/>
              <a:t>18 Mart 2024’de NVIDA </a:t>
            </a:r>
            <a:r>
              <a:rPr lang="en-US" b="1" dirty="0" err="1"/>
              <a:t>işlemcide</a:t>
            </a:r>
            <a:r>
              <a:rPr lang="en-US" b="1" dirty="0"/>
              <a:t> 208 </a:t>
            </a:r>
            <a:r>
              <a:rPr lang="en-US" b="1" dirty="0" err="1"/>
              <a:t>milyar</a:t>
            </a:r>
            <a:r>
              <a:rPr lang="en-US" b="1" dirty="0"/>
              <a:t> </a:t>
            </a:r>
            <a:r>
              <a:rPr lang="en-US" b="1" dirty="0" err="1"/>
              <a:t>transistor’e</a:t>
            </a:r>
            <a:r>
              <a:rPr lang="en-US" b="1" dirty="0"/>
              <a:t> </a:t>
            </a:r>
            <a:r>
              <a:rPr lang="en-US" b="1" dirty="0" err="1"/>
              <a:t>ulaştığını</a:t>
            </a:r>
            <a:r>
              <a:rPr lang="en-US" b="1" dirty="0"/>
              <a:t> </a:t>
            </a:r>
            <a:r>
              <a:rPr lang="en-US" b="1" dirty="0" err="1"/>
              <a:t>açıkladı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/>
              <a:t>1 bit: </a:t>
            </a:r>
            <a:r>
              <a:rPr lang="en-US" b="1" dirty="0" err="1"/>
              <a:t>aynı</a:t>
            </a:r>
            <a:r>
              <a:rPr lang="en-US" b="1" dirty="0"/>
              <a:t> </a:t>
            </a:r>
            <a:r>
              <a:rPr lang="en-US" b="1" dirty="0" err="1"/>
              <a:t>anda</a:t>
            </a:r>
            <a:r>
              <a:rPr lang="en-US" b="1" dirty="0"/>
              <a:t> </a:t>
            </a:r>
            <a:r>
              <a:rPr lang="en-US" b="1" dirty="0" err="1"/>
              <a:t>ya</a:t>
            </a:r>
            <a:r>
              <a:rPr lang="en-US" b="1" dirty="0"/>
              <a:t> 0 </a:t>
            </a:r>
            <a:r>
              <a:rPr lang="en-US" b="1" dirty="0" err="1"/>
              <a:t>ya</a:t>
            </a:r>
            <a:r>
              <a:rPr lang="en-US" b="1" dirty="0"/>
              <a:t> 1. (1947 Bell Lab, transistor, </a:t>
            </a:r>
            <a:r>
              <a:rPr lang="en-US" b="1" dirty="0" err="1"/>
              <a:t>yarı</a:t>
            </a:r>
            <a:r>
              <a:rPr lang="en-US" b="1" dirty="0"/>
              <a:t> </a:t>
            </a:r>
            <a:r>
              <a:rPr lang="en-US" b="1" dirty="0" err="1"/>
              <a:t>iletken</a:t>
            </a:r>
            <a:r>
              <a:rPr lang="en-US" b="1" dirty="0"/>
              <a:t>, </a:t>
            </a:r>
            <a:r>
              <a:rPr lang="en-US" b="1" dirty="0" err="1"/>
              <a:t>hesaplama</a:t>
            </a:r>
            <a:r>
              <a:rPr lang="en-US" b="1" dirty="0"/>
              <a:t> </a:t>
            </a:r>
            <a:r>
              <a:rPr lang="en-US" b="1" dirty="0" err="1"/>
              <a:t>için</a:t>
            </a:r>
            <a:r>
              <a:rPr lang="en-US" b="1" dirty="0"/>
              <a:t> </a:t>
            </a:r>
            <a:r>
              <a:rPr lang="en-US" b="1" dirty="0" err="1"/>
              <a:t>mantık</a:t>
            </a:r>
            <a:r>
              <a:rPr lang="en-US" b="1" dirty="0"/>
              <a:t> </a:t>
            </a:r>
            <a:r>
              <a:rPr lang="en-US" b="1" dirty="0" err="1"/>
              <a:t>kapıları</a:t>
            </a:r>
            <a:r>
              <a:rPr lang="en-US" b="1" dirty="0"/>
              <a:t> </a:t>
            </a:r>
            <a:r>
              <a:rPr lang="en-US" b="1" dirty="0" err="1"/>
              <a:t>mantığına</a:t>
            </a:r>
            <a:r>
              <a:rPr lang="en-US" b="1" dirty="0"/>
              <a:t> </a:t>
            </a:r>
            <a:r>
              <a:rPr lang="en-US" b="1" dirty="0" err="1"/>
              <a:t>dayanıyordu</a:t>
            </a:r>
            <a:r>
              <a:rPr lang="en-US" b="1" dirty="0"/>
              <a:t>)</a:t>
            </a:r>
          </a:p>
          <a:p>
            <a:r>
              <a:rPr lang="en-US" b="1" dirty="0"/>
              <a:t>3 </a:t>
            </a:r>
            <a:r>
              <a:rPr lang="en-US" b="1" dirty="0" err="1"/>
              <a:t>kübit</a:t>
            </a:r>
            <a:r>
              <a:rPr lang="en-US" b="1" dirty="0"/>
              <a:t> 2x2x2=8 </a:t>
            </a:r>
            <a:r>
              <a:rPr lang="en-US" b="1" dirty="0" err="1"/>
              <a:t>aynı</a:t>
            </a:r>
            <a:r>
              <a:rPr lang="en-US" b="1" dirty="0"/>
              <a:t> </a:t>
            </a:r>
            <a:r>
              <a:rPr lang="en-US" b="1" dirty="0" err="1"/>
              <a:t>anda</a:t>
            </a:r>
            <a:r>
              <a:rPr lang="en-US" b="1" dirty="0"/>
              <a:t> 8 </a:t>
            </a:r>
            <a:r>
              <a:rPr lang="en-US" b="1" dirty="0" err="1"/>
              <a:t>farklı</a:t>
            </a:r>
            <a:r>
              <a:rPr lang="en-US" b="1" dirty="0"/>
              <a:t> </a:t>
            </a:r>
            <a:r>
              <a:rPr lang="en-US" b="1" dirty="0" err="1"/>
              <a:t>işlem</a:t>
            </a:r>
            <a:r>
              <a:rPr lang="en-US" b="1" dirty="0"/>
              <a:t> </a:t>
            </a:r>
            <a:r>
              <a:rPr lang="en-US" b="1" dirty="0" err="1"/>
              <a:t>yapılabiliyor</a:t>
            </a:r>
            <a:r>
              <a:rPr lang="en-US" b="1" dirty="0"/>
              <a:t>. </a:t>
            </a:r>
          </a:p>
          <a:p>
            <a:r>
              <a:rPr lang="en-US" b="1" dirty="0"/>
              <a:t>Her ek </a:t>
            </a:r>
            <a:r>
              <a:rPr lang="en-US" b="1" dirty="0" err="1"/>
              <a:t>kübit</a:t>
            </a:r>
            <a:r>
              <a:rPr lang="en-US" b="1" dirty="0"/>
              <a:t> </a:t>
            </a:r>
            <a:r>
              <a:rPr lang="en-US" b="1" dirty="0" err="1"/>
              <a:t>ile</a:t>
            </a:r>
            <a:r>
              <a:rPr lang="en-US" b="1" dirty="0"/>
              <a:t> </a:t>
            </a:r>
            <a:r>
              <a:rPr lang="en-US" b="1" dirty="0" err="1"/>
              <a:t>makinenin</a:t>
            </a:r>
            <a:r>
              <a:rPr lang="en-US" b="1" dirty="0"/>
              <a:t> </a:t>
            </a:r>
            <a:r>
              <a:rPr lang="en-US" b="1" dirty="0" err="1"/>
              <a:t>toplam</a:t>
            </a:r>
            <a:r>
              <a:rPr lang="en-US" b="1" dirty="0"/>
              <a:t> </a:t>
            </a:r>
            <a:r>
              <a:rPr lang="en-US" b="1" dirty="0" err="1"/>
              <a:t>CPU’su</a:t>
            </a:r>
            <a:r>
              <a:rPr lang="en-US" b="1" dirty="0"/>
              <a:t> </a:t>
            </a:r>
            <a:r>
              <a:rPr lang="en-US" b="1" dirty="0" err="1"/>
              <a:t>iki</a:t>
            </a:r>
            <a:r>
              <a:rPr lang="en-US" b="1" dirty="0"/>
              <a:t> </a:t>
            </a:r>
            <a:r>
              <a:rPr lang="en-US" b="1" dirty="0" err="1"/>
              <a:t>katına</a:t>
            </a:r>
            <a:r>
              <a:rPr lang="en-US" b="1" dirty="0"/>
              <a:t> </a:t>
            </a:r>
            <a:r>
              <a:rPr lang="en-US" b="1" dirty="0" err="1"/>
              <a:t>çıkıyor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 err="1"/>
              <a:t>Fotonları</a:t>
            </a:r>
            <a:r>
              <a:rPr lang="en-US" b="1" dirty="0"/>
              <a:t> </a:t>
            </a:r>
            <a:r>
              <a:rPr lang="en-US" b="1" dirty="0" err="1"/>
              <a:t>kararlı</a:t>
            </a:r>
            <a:r>
              <a:rPr lang="en-US" b="1" dirty="0"/>
              <a:t> </a:t>
            </a:r>
            <a:r>
              <a:rPr lang="en-US" b="1" dirty="0" err="1"/>
              <a:t>tutmak</a:t>
            </a:r>
            <a:r>
              <a:rPr lang="en-US" b="1" dirty="0"/>
              <a:t> </a:t>
            </a:r>
            <a:r>
              <a:rPr lang="en-US" b="1" dirty="0" err="1"/>
              <a:t>zor</a:t>
            </a:r>
            <a:r>
              <a:rPr lang="en-US" b="1" dirty="0"/>
              <a:t>, </a:t>
            </a:r>
            <a:r>
              <a:rPr lang="en-US" b="1" dirty="0" err="1"/>
              <a:t>ısıdan</a:t>
            </a:r>
            <a:r>
              <a:rPr lang="en-US" b="1" dirty="0"/>
              <a:t> </a:t>
            </a:r>
            <a:r>
              <a:rPr lang="en-US" b="1" dirty="0" err="1"/>
              <a:t>etkilenebiliyor</a:t>
            </a:r>
            <a:r>
              <a:rPr lang="en-US" b="1" dirty="0"/>
              <a:t>, -275 </a:t>
            </a:r>
            <a:r>
              <a:rPr lang="en-US" b="1" dirty="0" err="1"/>
              <a:t>C’da</a:t>
            </a:r>
            <a:r>
              <a:rPr lang="en-US" b="1" dirty="0"/>
              <a:t> </a:t>
            </a:r>
            <a:r>
              <a:rPr lang="en-US" b="1" dirty="0" err="1"/>
              <a:t>tutmak</a:t>
            </a:r>
            <a:r>
              <a:rPr lang="en-US" b="1" dirty="0"/>
              <a:t> </a:t>
            </a:r>
            <a:r>
              <a:rPr lang="en-US" b="1" dirty="0" err="1"/>
              <a:t>gerekiyor</a:t>
            </a:r>
            <a:r>
              <a:rPr lang="en-US" b="1" dirty="0"/>
              <a:t>, </a:t>
            </a:r>
            <a:r>
              <a:rPr lang="en-US" b="1" dirty="0" err="1"/>
              <a:t>maliyetli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 err="1"/>
              <a:t>Kriptolama</a:t>
            </a:r>
            <a:r>
              <a:rPr lang="en-US" b="1" dirty="0"/>
              <a:t> / </a:t>
            </a:r>
            <a:r>
              <a:rPr lang="en-US" b="1" dirty="0" err="1"/>
              <a:t>çözme</a:t>
            </a:r>
            <a:r>
              <a:rPr lang="en-US" b="1" dirty="0"/>
              <a:t> : </a:t>
            </a:r>
            <a:r>
              <a:rPr lang="en-US" b="1" dirty="0" err="1"/>
              <a:t>hız</a:t>
            </a:r>
            <a:endParaRPr lang="en-US" b="1" dirty="0"/>
          </a:p>
          <a:p>
            <a:r>
              <a:rPr lang="en-US" b="1" dirty="0" err="1"/>
              <a:t>Eniyileme</a:t>
            </a:r>
            <a:r>
              <a:rPr lang="en-US" b="1" dirty="0"/>
              <a:t> : </a:t>
            </a:r>
            <a:r>
              <a:rPr lang="en-US" b="1" dirty="0" err="1"/>
              <a:t>hız</a:t>
            </a:r>
            <a:endParaRPr lang="en-US" b="1" dirty="0"/>
          </a:p>
          <a:p>
            <a:r>
              <a:rPr lang="en-US" b="1" dirty="0" err="1"/>
              <a:t>Modelleme</a:t>
            </a:r>
            <a:endParaRPr lang="en-US" b="1" dirty="0"/>
          </a:p>
          <a:p>
            <a:r>
              <a:rPr lang="en-US" b="1" dirty="0"/>
              <a:t>DNA </a:t>
            </a:r>
            <a:r>
              <a:rPr lang="en-US" b="1" dirty="0" err="1"/>
              <a:t>dizilimi</a:t>
            </a:r>
            <a:r>
              <a:rPr lang="en-US" b="1" dirty="0"/>
              <a:t>, </a:t>
            </a:r>
          </a:p>
          <a:p>
            <a:r>
              <a:rPr lang="en-US" b="1" dirty="0" err="1"/>
              <a:t>ilaç</a:t>
            </a:r>
            <a:r>
              <a:rPr lang="en-US" b="1" dirty="0"/>
              <a:t> </a:t>
            </a:r>
            <a:r>
              <a:rPr lang="en-US" b="1" dirty="0" err="1"/>
              <a:t>etkileşimleri</a:t>
            </a:r>
            <a:r>
              <a:rPr lang="en-US" b="1" dirty="0"/>
              <a:t>, </a:t>
            </a:r>
          </a:p>
          <a:p>
            <a:endParaRPr lang="en-US" b="1" dirty="0"/>
          </a:p>
          <a:p>
            <a:r>
              <a:rPr lang="en-US" b="1" dirty="0" err="1"/>
              <a:t>Kriptografi</a:t>
            </a:r>
            <a:r>
              <a:rPr lang="en-US" b="1" dirty="0"/>
              <a:t> </a:t>
            </a:r>
            <a:r>
              <a:rPr lang="en-US" b="1" dirty="0" err="1"/>
              <a:t>kırılmazlık</a:t>
            </a:r>
            <a:r>
              <a:rPr lang="en-US" b="1" dirty="0"/>
              <a:t> </a:t>
            </a:r>
            <a:r>
              <a:rPr lang="en-US" b="1" dirty="0" err="1"/>
              <a:t>algısına</a:t>
            </a:r>
            <a:r>
              <a:rPr lang="en-US" b="1" dirty="0"/>
              <a:t> </a:t>
            </a:r>
            <a:r>
              <a:rPr lang="en-US" b="1" dirty="0" err="1"/>
              <a:t>dayanır</a:t>
            </a:r>
            <a:r>
              <a:rPr lang="en-US" b="1" dirty="0"/>
              <a:t>, </a:t>
            </a:r>
            <a:r>
              <a:rPr lang="en-US" b="1" dirty="0" err="1"/>
              <a:t>Kuantum</a:t>
            </a:r>
            <a:r>
              <a:rPr lang="en-US" b="1" dirty="0"/>
              <a:t> </a:t>
            </a:r>
            <a:r>
              <a:rPr lang="en-US" b="1" dirty="0" err="1"/>
              <a:t>bu</a:t>
            </a:r>
            <a:r>
              <a:rPr lang="en-US" b="1" dirty="0"/>
              <a:t> </a:t>
            </a:r>
            <a:r>
              <a:rPr lang="en-US" b="1" dirty="0" err="1"/>
              <a:t>algıyı</a:t>
            </a:r>
            <a:r>
              <a:rPr lang="en-US" b="1" dirty="0"/>
              <a:t> </a:t>
            </a:r>
            <a:r>
              <a:rPr lang="en-US" b="1" dirty="0" err="1"/>
              <a:t>yıkıyor</a:t>
            </a:r>
            <a:r>
              <a:rPr lang="en-US" b="1" dirty="0"/>
              <a:t>.</a:t>
            </a:r>
          </a:p>
          <a:p>
            <a:r>
              <a:rPr lang="en-US" b="1" dirty="0"/>
              <a:t>RSA 2048 bit </a:t>
            </a:r>
            <a:r>
              <a:rPr lang="en-US" b="1" dirty="0" err="1"/>
              <a:t>şifrelemeyi</a:t>
            </a:r>
            <a:r>
              <a:rPr lang="en-US" b="1" dirty="0"/>
              <a:t> </a:t>
            </a:r>
            <a:r>
              <a:rPr lang="en-US" b="1" dirty="0" err="1"/>
              <a:t>kırmak</a:t>
            </a:r>
            <a:r>
              <a:rPr lang="en-US" b="1" dirty="0"/>
              <a:t> </a:t>
            </a:r>
            <a:r>
              <a:rPr lang="en-US" b="1" dirty="0" err="1"/>
              <a:t>için</a:t>
            </a:r>
            <a:r>
              <a:rPr lang="en-US" b="1" dirty="0"/>
              <a:t> 300 </a:t>
            </a:r>
            <a:r>
              <a:rPr lang="en-US" b="1" dirty="0" err="1"/>
              <a:t>trilyon</a:t>
            </a:r>
            <a:r>
              <a:rPr lang="en-US" b="1" dirty="0"/>
              <a:t> </a:t>
            </a:r>
            <a:r>
              <a:rPr lang="en-US" b="1" dirty="0" err="1"/>
              <a:t>yıl</a:t>
            </a:r>
            <a:r>
              <a:rPr lang="en-US" b="1" dirty="0"/>
              <a:t> </a:t>
            </a:r>
            <a:r>
              <a:rPr lang="en-US" b="1" dirty="0" err="1"/>
              <a:t>gerekiyor</a:t>
            </a:r>
            <a:r>
              <a:rPr lang="en-US" b="1" dirty="0"/>
              <a:t>. </a:t>
            </a:r>
            <a:r>
              <a:rPr lang="en-US" b="1" dirty="0" err="1"/>
              <a:t>Kuantum</a:t>
            </a:r>
            <a:r>
              <a:rPr lang="en-US" b="1" dirty="0"/>
              <a:t> </a:t>
            </a:r>
            <a:r>
              <a:rPr lang="en-US" b="1" dirty="0" err="1"/>
              <a:t>bilgisayar</a:t>
            </a:r>
            <a:r>
              <a:rPr lang="en-US" b="1" dirty="0"/>
              <a:t> 4096 </a:t>
            </a:r>
            <a:r>
              <a:rPr lang="en-US" b="1" dirty="0" err="1"/>
              <a:t>kararlı</a:t>
            </a:r>
            <a:r>
              <a:rPr lang="en-US" b="1" dirty="0"/>
              <a:t> </a:t>
            </a:r>
            <a:r>
              <a:rPr lang="en-US" b="1" dirty="0" err="1"/>
              <a:t>kübitle</a:t>
            </a:r>
            <a:r>
              <a:rPr lang="en-US" b="1" dirty="0"/>
              <a:t> </a:t>
            </a:r>
            <a:r>
              <a:rPr lang="en-US" b="1" dirty="0" err="1"/>
              <a:t>bunu</a:t>
            </a:r>
            <a:r>
              <a:rPr lang="en-US" b="1" dirty="0"/>
              <a:t> 10 </a:t>
            </a:r>
            <a:r>
              <a:rPr lang="en-US" b="1" dirty="0" err="1"/>
              <a:t>sn’de</a:t>
            </a:r>
            <a:r>
              <a:rPr lang="en-US" b="1" dirty="0"/>
              <a:t> </a:t>
            </a:r>
            <a:r>
              <a:rPr lang="en-US" b="1" dirty="0" err="1"/>
              <a:t>yapılabiliyor</a:t>
            </a:r>
            <a:r>
              <a:rPr lang="en-US" b="1" dirty="0"/>
              <a:t>.</a:t>
            </a:r>
          </a:p>
          <a:p>
            <a:r>
              <a:rPr lang="en-US" b="1" dirty="0"/>
              <a:t>Google 72 </a:t>
            </a:r>
            <a:r>
              <a:rPr lang="en-US" b="1" dirty="0" err="1"/>
              <a:t>kararlı</a:t>
            </a:r>
            <a:r>
              <a:rPr lang="en-US" b="1" dirty="0"/>
              <a:t> </a:t>
            </a:r>
            <a:r>
              <a:rPr lang="en-US" b="1" dirty="0" err="1"/>
              <a:t>kübite</a:t>
            </a:r>
            <a:r>
              <a:rPr lang="en-US" b="1" dirty="0"/>
              <a:t> </a:t>
            </a:r>
            <a:r>
              <a:rPr lang="en-US" b="1" dirty="0" err="1"/>
              <a:t>sahipti</a:t>
            </a:r>
            <a:r>
              <a:rPr lang="en-US" b="1" dirty="0"/>
              <a:t>. </a:t>
            </a:r>
            <a:r>
              <a:rPr lang="en-US" dirty="0"/>
              <a:t>Google </a:t>
            </a:r>
            <a:r>
              <a:rPr lang="en-US" dirty="0" err="1"/>
              <a:t>ekibinin</a:t>
            </a:r>
            <a:r>
              <a:rPr lang="en-US" dirty="0"/>
              <a:t> yeni </a:t>
            </a:r>
            <a:r>
              <a:rPr lang="en-US" dirty="0" err="1"/>
              <a:t>duyurdukları</a:t>
            </a:r>
            <a:r>
              <a:rPr lang="en-US" dirty="0"/>
              <a:t> 105 </a:t>
            </a:r>
            <a:r>
              <a:rPr lang="en-US" dirty="0" err="1"/>
              <a:t>kubitlik</a:t>
            </a:r>
            <a:r>
              <a:rPr lang="en-US" dirty="0"/>
              <a:t> Willow </a:t>
            </a:r>
            <a:r>
              <a:rPr lang="en-US" dirty="0" err="1"/>
              <a:t>çipinin</a:t>
            </a:r>
            <a:r>
              <a:rPr lang="en-US" dirty="0"/>
              <a:t>, </a:t>
            </a:r>
            <a:r>
              <a:rPr lang="en-US" dirty="0" err="1"/>
              <a:t>kuantum</a:t>
            </a:r>
            <a:r>
              <a:rPr lang="en-US" dirty="0"/>
              <a:t> </a:t>
            </a:r>
            <a:r>
              <a:rPr lang="en-US" dirty="0" err="1"/>
              <a:t>hesaplamada</a:t>
            </a:r>
            <a:r>
              <a:rPr lang="en-US" dirty="0"/>
              <a:t> </a:t>
            </a:r>
            <a:r>
              <a:rPr lang="en-US" dirty="0" err="1"/>
              <a:t>önemli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dönüm</a:t>
            </a:r>
            <a:r>
              <a:rPr lang="en-US" dirty="0"/>
              <a:t> </a:t>
            </a:r>
            <a:r>
              <a:rPr lang="en-US" dirty="0" err="1"/>
              <a:t>noktası</a:t>
            </a:r>
            <a:r>
              <a:rPr lang="en-US" dirty="0"/>
              <a:t> </a:t>
            </a:r>
            <a:r>
              <a:rPr lang="en-US" dirty="0" err="1"/>
              <a:t>olduğunu</a:t>
            </a:r>
            <a:r>
              <a:rPr lang="en-US" dirty="0"/>
              <a:t> </a:t>
            </a:r>
            <a:r>
              <a:rPr lang="en-US" dirty="0" err="1"/>
              <a:t>söyleyebiliriz</a:t>
            </a:r>
            <a:r>
              <a:rPr lang="en-US" dirty="0"/>
              <a:t>.(</a:t>
            </a:r>
            <a:r>
              <a:rPr lang="en-US" dirty="0" err="1"/>
              <a:t>Aralık</a:t>
            </a:r>
            <a:r>
              <a:rPr lang="en-US" dirty="0"/>
              <a:t> 2024)</a:t>
            </a:r>
          </a:p>
          <a:p>
            <a:r>
              <a:rPr lang="en-US" b="1" dirty="0"/>
              <a:t>IBM: 1000 </a:t>
            </a:r>
            <a:r>
              <a:rPr lang="en-US" b="1" dirty="0" err="1"/>
              <a:t>kübit</a:t>
            </a:r>
            <a:r>
              <a:rPr lang="en-US" b="1" dirty="0"/>
              <a:t> (</a:t>
            </a:r>
            <a:r>
              <a:rPr lang="en-US" b="1" dirty="0" err="1"/>
              <a:t>Aralık</a:t>
            </a:r>
            <a:r>
              <a:rPr lang="en-US" b="1" dirty="0"/>
              <a:t>, 2023)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03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1390</Words>
  <Application>Microsoft Office PowerPoint</Application>
  <PresentationFormat>Widescreen</PresentationFormat>
  <Paragraphs>162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Aptos Display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Ahmet Pekel</dc:creator>
  <cp:lastModifiedBy>Ahmet Pekel</cp:lastModifiedBy>
  <cp:revision>41</cp:revision>
  <cp:lastPrinted>2025-06-10T16:01:10Z</cp:lastPrinted>
  <dcterms:created xsi:type="dcterms:W3CDTF">2025-06-02T14:18:58Z</dcterms:created>
  <dcterms:modified xsi:type="dcterms:W3CDTF">2025-07-13T17:29:07Z</dcterms:modified>
</cp:coreProperties>
</file>