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 id="2147483750" r:id="rId2"/>
    <p:sldMasterId id="2147483774" r:id="rId3"/>
  </p:sldMasterIdLst>
  <p:sldIdLst>
    <p:sldId id="256" r:id="rId4"/>
    <p:sldId id="258" r:id="rId5"/>
    <p:sldId id="273" r:id="rId6"/>
    <p:sldId id="274" r:id="rId7"/>
    <p:sldId id="272" r:id="rId8"/>
    <p:sldId id="276" r:id="rId9"/>
    <p:sldId id="277" r:id="rId10"/>
    <p:sldId id="278" r:id="rId11"/>
    <p:sldId id="279" r:id="rId12"/>
    <p:sldId id="280" r:id="rId13"/>
    <p:sldId id="281" r:id="rId14"/>
    <p:sldId id="282" r:id="rId15"/>
    <p:sldId id="283" r:id="rId16"/>
    <p:sldId id="284" r:id="rId17"/>
    <p:sldId id="285" r:id="rId18"/>
    <p:sldId id="286" r:id="rId19"/>
    <p:sldId id="27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46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6F0D29-66B4-4107-8AFB-5A20E7D8434A}" type="doc">
      <dgm:prSet loTypeId="urn:microsoft.com/office/officeart/2005/8/layout/cycle8" loCatId="cycle" qsTypeId="urn:microsoft.com/office/officeart/2005/8/quickstyle/simple1" qsCatId="simple" csTypeId="urn:microsoft.com/office/officeart/2005/8/colors/accent1_2" csCatId="accent1" phldr="1"/>
      <dgm:spPr/>
    </dgm:pt>
    <dgm:pt modelId="{48D311E3-F80D-4487-9FD0-9767EA8E7BF8}">
      <dgm:prSet phldrT="[Metin]"/>
      <dgm:spPr/>
      <dgm:t>
        <a:bodyPr/>
        <a:lstStyle/>
        <a:p>
          <a:r>
            <a:rPr lang="tr-TR" dirty="0" smtClean="0"/>
            <a:t>İnsan</a:t>
          </a:r>
          <a:endParaRPr lang="tr-TR" dirty="0"/>
        </a:p>
      </dgm:t>
    </dgm:pt>
    <dgm:pt modelId="{72B15E29-38AB-4D82-8C39-DE48DBEA7A25}" type="parTrans" cxnId="{CEEA0E0C-852F-4798-991A-209FC5B75541}">
      <dgm:prSet/>
      <dgm:spPr/>
      <dgm:t>
        <a:bodyPr/>
        <a:lstStyle/>
        <a:p>
          <a:endParaRPr lang="tr-TR"/>
        </a:p>
      </dgm:t>
    </dgm:pt>
    <dgm:pt modelId="{C552005E-71E9-4626-8D2B-209D3B5B4369}" type="sibTrans" cxnId="{CEEA0E0C-852F-4798-991A-209FC5B75541}">
      <dgm:prSet/>
      <dgm:spPr/>
      <dgm:t>
        <a:bodyPr/>
        <a:lstStyle/>
        <a:p>
          <a:endParaRPr lang="tr-TR"/>
        </a:p>
      </dgm:t>
    </dgm:pt>
    <dgm:pt modelId="{B58947E9-4FBA-4261-B16C-E12F72B9D097}">
      <dgm:prSet phldrT="[Metin]"/>
      <dgm:spPr/>
      <dgm:t>
        <a:bodyPr/>
        <a:lstStyle/>
        <a:p>
          <a:r>
            <a:rPr lang="tr-TR" dirty="0" smtClean="0"/>
            <a:t>Teknoloji</a:t>
          </a:r>
          <a:endParaRPr lang="tr-TR" dirty="0"/>
        </a:p>
      </dgm:t>
    </dgm:pt>
    <dgm:pt modelId="{199DA6F1-9058-494B-99C5-25A41603CA21}" type="parTrans" cxnId="{944E1282-FCEF-43BC-9405-108B9FCADA7F}">
      <dgm:prSet/>
      <dgm:spPr/>
      <dgm:t>
        <a:bodyPr/>
        <a:lstStyle/>
        <a:p>
          <a:endParaRPr lang="tr-TR"/>
        </a:p>
      </dgm:t>
    </dgm:pt>
    <dgm:pt modelId="{3D866FD8-6777-42DB-B3AD-0549B112BC59}" type="sibTrans" cxnId="{944E1282-FCEF-43BC-9405-108B9FCADA7F}">
      <dgm:prSet/>
      <dgm:spPr/>
      <dgm:t>
        <a:bodyPr/>
        <a:lstStyle/>
        <a:p>
          <a:endParaRPr lang="tr-TR"/>
        </a:p>
      </dgm:t>
    </dgm:pt>
    <dgm:pt modelId="{C8EC09FE-FE0C-45DF-9041-8B3B967E51B4}">
      <dgm:prSet phldrT="[Metin]"/>
      <dgm:spPr/>
      <dgm:t>
        <a:bodyPr/>
        <a:lstStyle/>
        <a:p>
          <a:r>
            <a:rPr lang="tr-TR" dirty="0" smtClean="0"/>
            <a:t>Süreç</a:t>
          </a:r>
          <a:endParaRPr lang="tr-TR" dirty="0"/>
        </a:p>
      </dgm:t>
    </dgm:pt>
    <dgm:pt modelId="{4163C9D6-BE58-4E92-9A2F-792903C14A14}" type="parTrans" cxnId="{01E2A2C6-D691-4796-AED3-AE7F40334898}">
      <dgm:prSet/>
      <dgm:spPr/>
      <dgm:t>
        <a:bodyPr/>
        <a:lstStyle/>
        <a:p>
          <a:endParaRPr lang="tr-TR"/>
        </a:p>
      </dgm:t>
    </dgm:pt>
    <dgm:pt modelId="{37C112BB-11DD-4E04-BD9C-D3FF4313E0D7}" type="sibTrans" cxnId="{01E2A2C6-D691-4796-AED3-AE7F40334898}">
      <dgm:prSet/>
      <dgm:spPr/>
      <dgm:t>
        <a:bodyPr/>
        <a:lstStyle/>
        <a:p>
          <a:endParaRPr lang="tr-TR"/>
        </a:p>
      </dgm:t>
    </dgm:pt>
    <dgm:pt modelId="{E8485CCA-8AD8-4169-8625-571F245266A6}" type="pres">
      <dgm:prSet presAssocID="{766F0D29-66B4-4107-8AFB-5A20E7D8434A}" presName="compositeShape" presStyleCnt="0">
        <dgm:presLayoutVars>
          <dgm:chMax val="7"/>
          <dgm:dir/>
          <dgm:resizeHandles val="exact"/>
        </dgm:presLayoutVars>
      </dgm:prSet>
      <dgm:spPr/>
    </dgm:pt>
    <dgm:pt modelId="{F4DFB798-D865-4A63-BA6B-5C398AED762C}" type="pres">
      <dgm:prSet presAssocID="{766F0D29-66B4-4107-8AFB-5A20E7D8434A}" presName="wedge1" presStyleLbl="node1" presStyleIdx="0" presStyleCnt="3"/>
      <dgm:spPr/>
      <dgm:t>
        <a:bodyPr/>
        <a:lstStyle/>
        <a:p>
          <a:endParaRPr lang="tr-TR"/>
        </a:p>
      </dgm:t>
    </dgm:pt>
    <dgm:pt modelId="{6492FCB8-6B53-4277-A34E-4950CC8A7B7A}" type="pres">
      <dgm:prSet presAssocID="{766F0D29-66B4-4107-8AFB-5A20E7D8434A}" presName="dummy1a" presStyleCnt="0"/>
      <dgm:spPr/>
    </dgm:pt>
    <dgm:pt modelId="{FACFDEA9-EF91-43DD-B8FF-B2918FE5547A}" type="pres">
      <dgm:prSet presAssocID="{766F0D29-66B4-4107-8AFB-5A20E7D8434A}" presName="dummy1b" presStyleCnt="0"/>
      <dgm:spPr/>
    </dgm:pt>
    <dgm:pt modelId="{B982CCDE-905D-4C2A-AF49-3D26A694A528}" type="pres">
      <dgm:prSet presAssocID="{766F0D29-66B4-4107-8AFB-5A20E7D8434A}" presName="wedge1Tx" presStyleLbl="node1" presStyleIdx="0" presStyleCnt="3">
        <dgm:presLayoutVars>
          <dgm:chMax val="0"/>
          <dgm:chPref val="0"/>
          <dgm:bulletEnabled val="1"/>
        </dgm:presLayoutVars>
      </dgm:prSet>
      <dgm:spPr/>
      <dgm:t>
        <a:bodyPr/>
        <a:lstStyle/>
        <a:p>
          <a:endParaRPr lang="tr-TR"/>
        </a:p>
      </dgm:t>
    </dgm:pt>
    <dgm:pt modelId="{92608ECD-FBD7-448F-B5BD-E47D4EF3EDCF}" type="pres">
      <dgm:prSet presAssocID="{766F0D29-66B4-4107-8AFB-5A20E7D8434A}" presName="wedge2" presStyleLbl="node1" presStyleIdx="1" presStyleCnt="3"/>
      <dgm:spPr/>
      <dgm:t>
        <a:bodyPr/>
        <a:lstStyle/>
        <a:p>
          <a:endParaRPr lang="tr-TR"/>
        </a:p>
      </dgm:t>
    </dgm:pt>
    <dgm:pt modelId="{4CF40952-8DD5-433E-9A0E-8C8E05038F65}" type="pres">
      <dgm:prSet presAssocID="{766F0D29-66B4-4107-8AFB-5A20E7D8434A}" presName="dummy2a" presStyleCnt="0"/>
      <dgm:spPr/>
    </dgm:pt>
    <dgm:pt modelId="{3F392000-BCB9-4D45-9571-D78DB6FE19F0}" type="pres">
      <dgm:prSet presAssocID="{766F0D29-66B4-4107-8AFB-5A20E7D8434A}" presName="dummy2b" presStyleCnt="0"/>
      <dgm:spPr/>
    </dgm:pt>
    <dgm:pt modelId="{A55C9AA6-1DA3-41EA-B4AE-C5A2B113C0C7}" type="pres">
      <dgm:prSet presAssocID="{766F0D29-66B4-4107-8AFB-5A20E7D8434A}" presName="wedge2Tx" presStyleLbl="node1" presStyleIdx="1" presStyleCnt="3">
        <dgm:presLayoutVars>
          <dgm:chMax val="0"/>
          <dgm:chPref val="0"/>
          <dgm:bulletEnabled val="1"/>
        </dgm:presLayoutVars>
      </dgm:prSet>
      <dgm:spPr/>
      <dgm:t>
        <a:bodyPr/>
        <a:lstStyle/>
        <a:p>
          <a:endParaRPr lang="tr-TR"/>
        </a:p>
      </dgm:t>
    </dgm:pt>
    <dgm:pt modelId="{358331E1-E27B-4E95-B7ED-A773F3D99DB3}" type="pres">
      <dgm:prSet presAssocID="{766F0D29-66B4-4107-8AFB-5A20E7D8434A}" presName="wedge3" presStyleLbl="node1" presStyleIdx="2" presStyleCnt="3"/>
      <dgm:spPr/>
      <dgm:t>
        <a:bodyPr/>
        <a:lstStyle/>
        <a:p>
          <a:endParaRPr lang="tr-TR"/>
        </a:p>
      </dgm:t>
    </dgm:pt>
    <dgm:pt modelId="{E22141BB-91DC-47C3-88C4-80E64053FD5B}" type="pres">
      <dgm:prSet presAssocID="{766F0D29-66B4-4107-8AFB-5A20E7D8434A}" presName="dummy3a" presStyleCnt="0"/>
      <dgm:spPr/>
    </dgm:pt>
    <dgm:pt modelId="{7FEC4FB0-20E5-4940-A976-75F16BC6D7CB}" type="pres">
      <dgm:prSet presAssocID="{766F0D29-66B4-4107-8AFB-5A20E7D8434A}" presName="dummy3b" presStyleCnt="0"/>
      <dgm:spPr/>
    </dgm:pt>
    <dgm:pt modelId="{464C73B2-75E5-4BF0-AB53-8C2BAD87B266}" type="pres">
      <dgm:prSet presAssocID="{766F0D29-66B4-4107-8AFB-5A20E7D8434A}" presName="wedge3Tx" presStyleLbl="node1" presStyleIdx="2" presStyleCnt="3">
        <dgm:presLayoutVars>
          <dgm:chMax val="0"/>
          <dgm:chPref val="0"/>
          <dgm:bulletEnabled val="1"/>
        </dgm:presLayoutVars>
      </dgm:prSet>
      <dgm:spPr/>
      <dgm:t>
        <a:bodyPr/>
        <a:lstStyle/>
        <a:p>
          <a:endParaRPr lang="tr-TR"/>
        </a:p>
      </dgm:t>
    </dgm:pt>
    <dgm:pt modelId="{00AE50D0-B177-4AB7-8E53-1942FC04C222}" type="pres">
      <dgm:prSet presAssocID="{C552005E-71E9-4626-8D2B-209D3B5B4369}" presName="arrowWedge1" presStyleLbl="fgSibTrans2D1" presStyleIdx="0" presStyleCnt="3"/>
      <dgm:spPr/>
    </dgm:pt>
    <dgm:pt modelId="{2FEC7845-7EAA-4612-93D8-C70FF32E684F}" type="pres">
      <dgm:prSet presAssocID="{3D866FD8-6777-42DB-B3AD-0549B112BC59}" presName="arrowWedge2" presStyleLbl="fgSibTrans2D1" presStyleIdx="1" presStyleCnt="3"/>
      <dgm:spPr/>
    </dgm:pt>
    <dgm:pt modelId="{5ABACF09-1990-4BFC-ADE9-5B6565F21336}" type="pres">
      <dgm:prSet presAssocID="{37C112BB-11DD-4E04-BD9C-D3FF4313E0D7}" presName="arrowWedge3" presStyleLbl="fgSibTrans2D1" presStyleIdx="2" presStyleCnt="3"/>
      <dgm:spPr/>
    </dgm:pt>
  </dgm:ptLst>
  <dgm:cxnLst>
    <dgm:cxn modelId="{EC813818-84E6-4C2D-8A28-7909B8F38DC5}" type="presOf" srcId="{C8EC09FE-FE0C-45DF-9041-8B3B967E51B4}" destId="{358331E1-E27B-4E95-B7ED-A773F3D99DB3}" srcOrd="0" destOrd="0" presId="urn:microsoft.com/office/officeart/2005/8/layout/cycle8"/>
    <dgm:cxn modelId="{50963FF9-CB68-465D-999B-BCF5704DFC4B}" type="presOf" srcId="{B58947E9-4FBA-4261-B16C-E12F72B9D097}" destId="{92608ECD-FBD7-448F-B5BD-E47D4EF3EDCF}" srcOrd="0" destOrd="0" presId="urn:microsoft.com/office/officeart/2005/8/layout/cycle8"/>
    <dgm:cxn modelId="{CD73C671-DC66-4EBA-BE04-2CA7E21DE1B4}" type="presOf" srcId="{766F0D29-66B4-4107-8AFB-5A20E7D8434A}" destId="{E8485CCA-8AD8-4169-8625-571F245266A6}" srcOrd="0" destOrd="0" presId="urn:microsoft.com/office/officeart/2005/8/layout/cycle8"/>
    <dgm:cxn modelId="{E0F7EE55-C1B6-4F0C-9AAC-F77C358B1BA2}" type="presOf" srcId="{B58947E9-4FBA-4261-B16C-E12F72B9D097}" destId="{A55C9AA6-1DA3-41EA-B4AE-C5A2B113C0C7}" srcOrd="1" destOrd="0" presId="urn:microsoft.com/office/officeart/2005/8/layout/cycle8"/>
    <dgm:cxn modelId="{7D8E8070-82DB-4A82-9405-FD2D1D2CF3F8}" type="presOf" srcId="{C8EC09FE-FE0C-45DF-9041-8B3B967E51B4}" destId="{464C73B2-75E5-4BF0-AB53-8C2BAD87B266}" srcOrd="1" destOrd="0" presId="urn:microsoft.com/office/officeart/2005/8/layout/cycle8"/>
    <dgm:cxn modelId="{01E2A2C6-D691-4796-AED3-AE7F40334898}" srcId="{766F0D29-66B4-4107-8AFB-5A20E7D8434A}" destId="{C8EC09FE-FE0C-45DF-9041-8B3B967E51B4}" srcOrd="2" destOrd="0" parTransId="{4163C9D6-BE58-4E92-9A2F-792903C14A14}" sibTransId="{37C112BB-11DD-4E04-BD9C-D3FF4313E0D7}"/>
    <dgm:cxn modelId="{34FC43CF-EA7D-4406-889C-941EA2F7F064}" type="presOf" srcId="{48D311E3-F80D-4487-9FD0-9767EA8E7BF8}" destId="{F4DFB798-D865-4A63-BA6B-5C398AED762C}" srcOrd="0" destOrd="0" presId="urn:microsoft.com/office/officeart/2005/8/layout/cycle8"/>
    <dgm:cxn modelId="{944E1282-FCEF-43BC-9405-108B9FCADA7F}" srcId="{766F0D29-66B4-4107-8AFB-5A20E7D8434A}" destId="{B58947E9-4FBA-4261-B16C-E12F72B9D097}" srcOrd="1" destOrd="0" parTransId="{199DA6F1-9058-494B-99C5-25A41603CA21}" sibTransId="{3D866FD8-6777-42DB-B3AD-0549B112BC59}"/>
    <dgm:cxn modelId="{CEEA0E0C-852F-4798-991A-209FC5B75541}" srcId="{766F0D29-66B4-4107-8AFB-5A20E7D8434A}" destId="{48D311E3-F80D-4487-9FD0-9767EA8E7BF8}" srcOrd="0" destOrd="0" parTransId="{72B15E29-38AB-4D82-8C39-DE48DBEA7A25}" sibTransId="{C552005E-71E9-4626-8D2B-209D3B5B4369}"/>
    <dgm:cxn modelId="{DC3D9CD7-F2F6-4035-A52C-A22D430C3F4C}" type="presOf" srcId="{48D311E3-F80D-4487-9FD0-9767EA8E7BF8}" destId="{B982CCDE-905D-4C2A-AF49-3D26A694A528}" srcOrd="1" destOrd="0" presId="urn:microsoft.com/office/officeart/2005/8/layout/cycle8"/>
    <dgm:cxn modelId="{51240E17-D810-494D-B9CE-AD467AD175DB}" type="presParOf" srcId="{E8485CCA-8AD8-4169-8625-571F245266A6}" destId="{F4DFB798-D865-4A63-BA6B-5C398AED762C}" srcOrd="0" destOrd="0" presId="urn:microsoft.com/office/officeart/2005/8/layout/cycle8"/>
    <dgm:cxn modelId="{4A73CC38-BEA6-48C9-AB46-B523B287E83D}" type="presParOf" srcId="{E8485CCA-8AD8-4169-8625-571F245266A6}" destId="{6492FCB8-6B53-4277-A34E-4950CC8A7B7A}" srcOrd="1" destOrd="0" presId="urn:microsoft.com/office/officeart/2005/8/layout/cycle8"/>
    <dgm:cxn modelId="{DC96ACB0-9B98-4014-A5A6-548A03968184}" type="presParOf" srcId="{E8485CCA-8AD8-4169-8625-571F245266A6}" destId="{FACFDEA9-EF91-43DD-B8FF-B2918FE5547A}" srcOrd="2" destOrd="0" presId="urn:microsoft.com/office/officeart/2005/8/layout/cycle8"/>
    <dgm:cxn modelId="{9836C92F-30F6-4947-908C-68BAD12C3BD2}" type="presParOf" srcId="{E8485CCA-8AD8-4169-8625-571F245266A6}" destId="{B982CCDE-905D-4C2A-AF49-3D26A694A528}" srcOrd="3" destOrd="0" presId="urn:microsoft.com/office/officeart/2005/8/layout/cycle8"/>
    <dgm:cxn modelId="{4CA820DD-4238-46FA-B9D0-8587DF4FF7FB}" type="presParOf" srcId="{E8485CCA-8AD8-4169-8625-571F245266A6}" destId="{92608ECD-FBD7-448F-B5BD-E47D4EF3EDCF}" srcOrd="4" destOrd="0" presId="urn:microsoft.com/office/officeart/2005/8/layout/cycle8"/>
    <dgm:cxn modelId="{FC37B3C1-0144-401B-8FDC-765B0DD07D06}" type="presParOf" srcId="{E8485CCA-8AD8-4169-8625-571F245266A6}" destId="{4CF40952-8DD5-433E-9A0E-8C8E05038F65}" srcOrd="5" destOrd="0" presId="urn:microsoft.com/office/officeart/2005/8/layout/cycle8"/>
    <dgm:cxn modelId="{97CF543E-446B-4711-B6B3-F53863180C12}" type="presParOf" srcId="{E8485CCA-8AD8-4169-8625-571F245266A6}" destId="{3F392000-BCB9-4D45-9571-D78DB6FE19F0}" srcOrd="6" destOrd="0" presId="urn:microsoft.com/office/officeart/2005/8/layout/cycle8"/>
    <dgm:cxn modelId="{EE8EF69E-DF97-4B94-AA80-BDA10C9FE613}" type="presParOf" srcId="{E8485CCA-8AD8-4169-8625-571F245266A6}" destId="{A55C9AA6-1DA3-41EA-B4AE-C5A2B113C0C7}" srcOrd="7" destOrd="0" presId="urn:microsoft.com/office/officeart/2005/8/layout/cycle8"/>
    <dgm:cxn modelId="{B8E7006B-3D68-442C-80BA-C7CCCFE0C039}" type="presParOf" srcId="{E8485CCA-8AD8-4169-8625-571F245266A6}" destId="{358331E1-E27B-4E95-B7ED-A773F3D99DB3}" srcOrd="8" destOrd="0" presId="urn:microsoft.com/office/officeart/2005/8/layout/cycle8"/>
    <dgm:cxn modelId="{4C7DCDA8-E3AA-46F7-B5AB-5EA7B2F4EF6C}" type="presParOf" srcId="{E8485CCA-8AD8-4169-8625-571F245266A6}" destId="{E22141BB-91DC-47C3-88C4-80E64053FD5B}" srcOrd="9" destOrd="0" presId="urn:microsoft.com/office/officeart/2005/8/layout/cycle8"/>
    <dgm:cxn modelId="{CBF1716E-B26D-4947-AF6F-5A5B8477B7C4}" type="presParOf" srcId="{E8485CCA-8AD8-4169-8625-571F245266A6}" destId="{7FEC4FB0-20E5-4940-A976-75F16BC6D7CB}" srcOrd="10" destOrd="0" presId="urn:microsoft.com/office/officeart/2005/8/layout/cycle8"/>
    <dgm:cxn modelId="{0057FC7F-A4C4-46A5-84B0-B1B887114ED6}" type="presParOf" srcId="{E8485CCA-8AD8-4169-8625-571F245266A6}" destId="{464C73B2-75E5-4BF0-AB53-8C2BAD87B266}" srcOrd="11" destOrd="0" presId="urn:microsoft.com/office/officeart/2005/8/layout/cycle8"/>
    <dgm:cxn modelId="{7B30351A-B19C-44C1-8736-0F98AA2BD486}" type="presParOf" srcId="{E8485CCA-8AD8-4169-8625-571F245266A6}" destId="{00AE50D0-B177-4AB7-8E53-1942FC04C222}" srcOrd="12" destOrd="0" presId="urn:microsoft.com/office/officeart/2005/8/layout/cycle8"/>
    <dgm:cxn modelId="{8C62E10B-FFFE-456D-B514-DD2B7B23A8A0}" type="presParOf" srcId="{E8485CCA-8AD8-4169-8625-571F245266A6}" destId="{2FEC7845-7EAA-4612-93D8-C70FF32E684F}" srcOrd="13" destOrd="0" presId="urn:microsoft.com/office/officeart/2005/8/layout/cycle8"/>
    <dgm:cxn modelId="{7D4602AE-B6C9-4F10-89FC-1DBF322B2467}" type="presParOf" srcId="{E8485CCA-8AD8-4169-8625-571F245266A6}" destId="{5ABACF09-1990-4BFC-ADE9-5B6565F21336}"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FB798-D865-4A63-BA6B-5C398AED762C}">
      <dsp:nvSpPr>
        <dsp:cNvPr id="0" name=""/>
        <dsp:cNvSpPr/>
      </dsp:nvSpPr>
      <dsp:spPr>
        <a:xfrm>
          <a:off x="3409248" y="261477"/>
          <a:ext cx="3379089" cy="3379089"/>
        </a:xfrm>
        <a:prstGeom prst="pie">
          <a:avLst>
            <a:gd name="adj1" fmla="val 16200000"/>
            <a:gd name="adj2" fmla="val 18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tr-TR" sz="3700" kern="1200" dirty="0" smtClean="0"/>
            <a:t>İnsan</a:t>
          </a:r>
          <a:endParaRPr lang="tr-TR" sz="3700" kern="1200" dirty="0"/>
        </a:p>
      </dsp:txBody>
      <dsp:txXfrm>
        <a:off x="5190108" y="977522"/>
        <a:ext cx="1206817" cy="1005681"/>
      </dsp:txXfrm>
    </dsp:sp>
    <dsp:sp modelId="{92608ECD-FBD7-448F-B5BD-E47D4EF3EDCF}">
      <dsp:nvSpPr>
        <dsp:cNvPr id="0" name=""/>
        <dsp:cNvSpPr/>
      </dsp:nvSpPr>
      <dsp:spPr>
        <a:xfrm>
          <a:off x="3339655" y="382158"/>
          <a:ext cx="3379089" cy="3379089"/>
        </a:xfrm>
        <a:prstGeom prst="pie">
          <a:avLst>
            <a:gd name="adj1" fmla="val 1800000"/>
            <a:gd name="adj2" fmla="val 90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tr-TR" sz="3700" kern="1200" dirty="0" smtClean="0"/>
            <a:t>Teknoloji</a:t>
          </a:r>
          <a:endParaRPr lang="tr-TR" sz="3700" kern="1200" dirty="0"/>
        </a:p>
      </dsp:txBody>
      <dsp:txXfrm>
        <a:off x="4144200" y="2574544"/>
        <a:ext cx="1810226" cy="884999"/>
      </dsp:txXfrm>
    </dsp:sp>
    <dsp:sp modelId="{358331E1-E27B-4E95-B7ED-A773F3D99DB3}">
      <dsp:nvSpPr>
        <dsp:cNvPr id="0" name=""/>
        <dsp:cNvSpPr/>
      </dsp:nvSpPr>
      <dsp:spPr>
        <a:xfrm>
          <a:off x="3270062" y="261477"/>
          <a:ext cx="3379089" cy="3379089"/>
        </a:xfrm>
        <a:prstGeom prst="pie">
          <a:avLst>
            <a:gd name="adj1" fmla="val 9000000"/>
            <a:gd name="adj2" fmla="val 162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tr-TR" sz="3700" kern="1200" dirty="0" smtClean="0"/>
            <a:t>Süreç</a:t>
          </a:r>
          <a:endParaRPr lang="tr-TR" sz="3700" kern="1200" dirty="0"/>
        </a:p>
      </dsp:txBody>
      <dsp:txXfrm>
        <a:off x="3661473" y="977522"/>
        <a:ext cx="1206817" cy="1005681"/>
      </dsp:txXfrm>
    </dsp:sp>
    <dsp:sp modelId="{00AE50D0-B177-4AB7-8E53-1942FC04C222}">
      <dsp:nvSpPr>
        <dsp:cNvPr id="0" name=""/>
        <dsp:cNvSpPr/>
      </dsp:nvSpPr>
      <dsp:spPr>
        <a:xfrm>
          <a:off x="3200345" y="52295"/>
          <a:ext cx="3797452" cy="3797452"/>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FEC7845-7EAA-4612-93D8-C70FF32E684F}">
      <dsp:nvSpPr>
        <dsp:cNvPr id="0" name=""/>
        <dsp:cNvSpPr/>
      </dsp:nvSpPr>
      <dsp:spPr>
        <a:xfrm>
          <a:off x="3130473" y="172763"/>
          <a:ext cx="3797452" cy="3797452"/>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BACF09-1990-4BFC-ADE9-5B6565F21336}">
      <dsp:nvSpPr>
        <dsp:cNvPr id="0" name=""/>
        <dsp:cNvSpPr/>
      </dsp:nvSpPr>
      <dsp:spPr>
        <a:xfrm>
          <a:off x="3060601" y="52295"/>
          <a:ext cx="3797452" cy="3797452"/>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367846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1327497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722457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55138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579312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tr-TR" smtClean="0"/>
              <a:t>Asıl başlık stili için tıklatın</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904723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11284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845127" y="2507550"/>
            <a:ext cx="5156200" cy="3680525"/>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2507550"/>
            <a:ext cx="5181601" cy="3680525"/>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3757EBDB-F3ED-411C-96DC-808A9EAF08D1}" type="datetimeFigureOut">
              <a:rPr lang="en-US" smtClean="0"/>
              <a:t>5/14/2018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6FB3D5-69B4-4E9B-9F47-987306182CA3}" type="slidenum">
              <a:rPr lang="en-US" smtClean="0"/>
              <a:t>‹#›</a:t>
            </a:fld>
            <a:endParaRPr lang="en-US"/>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9854532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Yalnızca Başlı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57EBDB-F3ED-411C-96DC-808A9EAF08D1}" type="datetimeFigureOut">
              <a:rPr lang="en-US" smtClean="0"/>
              <a:t>5/14/2018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6FB3D5-69B4-4E9B-9F47-987306182CA3}" type="slidenum">
              <a:rPr lang="en-US" smtClean="0"/>
              <a:t>‹#›</a:t>
            </a:fld>
            <a:endParaRPr lang="en-US"/>
          </a:p>
        </p:txBody>
      </p:sp>
      <p:sp>
        <p:nvSpPr>
          <p:cNvPr id="6" name="Title 5"/>
          <p:cNvSpPr>
            <a:spLocks noGrp="1"/>
          </p:cNvSpPr>
          <p:nvPr>
            <p:ph type="title"/>
          </p:nvPr>
        </p:nvSpPr>
        <p:spPr/>
        <p:txBody>
          <a:bodyPr/>
          <a:lstStyle/>
          <a:p>
            <a:r>
              <a:rPr lang="tr-TR" smtClean="0"/>
              <a:t>Asıl başlık stili için tıklatın</a:t>
            </a:r>
            <a:endParaRPr lang="en-US"/>
          </a:p>
        </p:txBody>
      </p:sp>
    </p:spTree>
    <p:extLst>
      <p:ext uri="{BB962C8B-B14F-4D97-AF65-F5344CB8AC3E}">
        <p14:creationId xmlns:p14="http://schemas.microsoft.com/office/powerpoint/2010/main" val="31630604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57EBDB-F3ED-411C-96DC-808A9EAF08D1}" type="datetimeFigureOut">
              <a:rPr lang="en-US" smtClean="0"/>
              <a:t>5/14/2018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680637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tr-TR" smtClean="0"/>
              <a:t>Asıl başlık stili için tıklatın</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70347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004173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7360089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9460272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2875825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88879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628900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09191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1911125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1097280" y="2582334"/>
            <a:ext cx="4937760" cy="337820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217920" y="2582334"/>
            <a:ext cx="4937760" cy="337820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3757EBDB-F3ED-411C-96DC-808A9EAF08D1}" type="datetimeFigureOut">
              <a:rPr lang="en-US" smtClean="0"/>
              <a:t>5/14/2018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9828359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3757EBDB-F3ED-411C-96DC-808A9EAF08D1}" type="datetimeFigureOut">
              <a:rPr lang="en-US" smtClean="0"/>
              <a:t>5/14/2018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9134429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757EBDB-F3ED-411C-96DC-808A9EAF08D1}" type="datetimeFigureOut">
              <a:rPr lang="en-US" smtClean="0"/>
              <a:t>5/14/2018</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96705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tr-TR" smtClean="0"/>
              <a:t>Asıl başlık stili için tıklatın</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7990464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56FB3D5-69B4-4E9B-9F47-987306182CA3}" type="slidenum">
              <a:rPr lang="en-US" smtClean="0"/>
              <a:t>‹#›</a:t>
            </a:fld>
            <a:endParaRPr lang="en-US"/>
          </a:p>
        </p:txBody>
      </p:sp>
    </p:spTree>
    <p:extLst>
      <p:ext uri="{BB962C8B-B14F-4D97-AF65-F5344CB8AC3E}">
        <p14:creationId xmlns:p14="http://schemas.microsoft.com/office/powerpoint/2010/main" val="2714146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1806735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27940966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757EBDB-F3ED-411C-96DC-808A9EAF08D1}" type="datetimeFigureOut">
              <a:rPr lang="en-US" smtClean="0"/>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637101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836290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845127" y="2507550"/>
            <a:ext cx="5156200" cy="3680525"/>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2507550"/>
            <a:ext cx="5181601" cy="3680525"/>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3757EBDB-F3ED-411C-96DC-808A9EAF08D1}" type="datetimeFigureOut">
              <a:rPr lang="en-US" smtClean="0"/>
              <a:t>5/14/2018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6FB3D5-69B4-4E9B-9F47-987306182CA3}" type="slidenum">
              <a:rPr lang="en-US" smtClean="0"/>
              <a:t>‹#›</a:t>
            </a:fld>
            <a:endParaRPr lang="en-US"/>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736752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Yalnızca Başlı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57EBDB-F3ED-411C-96DC-808A9EAF08D1}" type="datetimeFigureOut">
              <a:rPr lang="en-US" smtClean="0"/>
              <a:t>5/14/2018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6FB3D5-69B4-4E9B-9F47-987306182CA3}" type="slidenum">
              <a:rPr lang="en-US" smtClean="0"/>
              <a:t>‹#›</a:t>
            </a:fld>
            <a:endParaRPr lang="en-US"/>
          </a:p>
        </p:txBody>
      </p:sp>
      <p:sp>
        <p:nvSpPr>
          <p:cNvPr id="6" name="Title 5"/>
          <p:cNvSpPr>
            <a:spLocks noGrp="1"/>
          </p:cNvSpPr>
          <p:nvPr>
            <p:ph type="title"/>
          </p:nvPr>
        </p:nvSpPr>
        <p:spPr/>
        <p:txBody>
          <a:bodyPr/>
          <a:lstStyle/>
          <a:p>
            <a:r>
              <a:rPr lang="tr-TR" smtClean="0"/>
              <a:t>Asıl başlık stili için tıklatın</a:t>
            </a:r>
            <a:endParaRPr lang="en-US"/>
          </a:p>
        </p:txBody>
      </p:sp>
    </p:spTree>
    <p:extLst>
      <p:ext uri="{BB962C8B-B14F-4D97-AF65-F5344CB8AC3E}">
        <p14:creationId xmlns:p14="http://schemas.microsoft.com/office/powerpoint/2010/main" val="27542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57EBDB-F3ED-411C-96DC-808A9EAF08D1}" type="datetimeFigureOut">
              <a:rPr lang="en-US" smtClean="0"/>
              <a:t>5/14/2018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4037779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tr-TR" smtClean="0"/>
              <a:t>Asıl başlık stili için tıklatın</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1002777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757EBDB-F3ED-411C-96DC-808A9EAF08D1}" type="datetimeFigureOut">
              <a:rPr lang="en-US" smtClean="0"/>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6FB3D5-69B4-4E9B-9F47-987306182CA3}" type="slidenum">
              <a:rPr lang="en-US" smtClean="0"/>
              <a:t>‹#›</a:t>
            </a:fld>
            <a:endParaRPr lang="en-US"/>
          </a:p>
        </p:txBody>
      </p:sp>
    </p:spTree>
    <p:extLst>
      <p:ext uri="{BB962C8B-B14F-4D97-AF65-F5344CB8AC3E}">
        <p14:creationId xmlns:p14="http://schemas.microsoft.com/office/powerpoint/2010/main" val="3765674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3757EBDB-F3ED-411C-96DC-808A9EAF08D1}" type="datetimeFigureOut">
              <a:rPr lang="en-US" smtClean="0"/>
              <a:t>5/14/2018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C56FB3D5-69B4-4E9B-9F47-987306182CA3}" type="slidenum">
              <a:rPr lang="en-US" smtClean="0"/>
              <a:t>‹#›</a:t>
            </a:fld>
            <a:endParaRPr lang="en-US"/>
          </a:p>
        </p:txBody>
      </p:sp>
    </p:spTree>
    <p:extLst>
      <p:ext uri="{BB962C8B-B14F-4D97-AF65-F5344CB8AC3E}">
        <p14:creationId xmlns:p14="http://schemas.microsoft.com/office/powerpoint/2010/main" val="250542101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3757EBDB-F3ED-411C-96DC-808A9EAF08D1}" type="datetimeFigureOut">
              <a:rPr lang="en-US" smtClean="0"/>
              <a:t>5/14/2018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C56FB3D5-69B4-4E9B-9F47-987306182CA3}" type="slidenum">
              <a:rPr lang="en-US" smtClean="0"/>
              <a:t>‹#›</a:t>
            </a:fld>
            <a:endParaRPr lang="en-US"/>
          </a:p>
        </p:txBody>
      </p:sp>
    </p:spTree>
    <p:extLst>
      <p:ext uri="{BB962C8B-B14F-4D97-AF65-F5344CB8AC3E}">
        <p14:creationId xmlns:p14="http://schemas.microsoft.com/office/powerpoint/2010/main" val="2801379322"/>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757EBDB-F3ED-411C-96DC-808A9EAF08D1}" type="datetimeFigureOut">
              <a:rPr lang="en-US" smtClean="0"/>
              <a:t>5/14/2018</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56FB3D5-69B4-4E9B-9F47-987306182CA3}"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7233405"/>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Siber Operasyon Merkezi</a:t>
            </a:r>
            <a:endParaRPr lang="en-US" dirty="0"/>
          </a:p>
        </p:txBody>
      </p:sp>
      <p:sp>
        <p:nvSpPr>
          <p:cNvPr id="3" name="Alt Başlık 2"/>
          <p:cNvSpPr>
            <a:spLocks noGrp="1"/>
          </p:cNvSpPr>
          <p:nvPr>
            <p:ph type="subTitle" idx="1"/>
          </p:nvPr>
        </p:nvSpPr>
        <p:spPr/>
        <p:txBody>
          <a:bodyPr/>
          <a:lstStyle/>
          <a:p>
            <a:r>
              <a:rPr lang="tr-TR" dirty="0" smtClean="0"/>
              <a:t>Yılmaz Değirmenci</a:t>
            </a:r>
            <a:endParaRPr lang="en-US" dirty="0"/>
          </a:p>
        </p:txBody>
      </p:sp>
    </p:spTree>
    <p:extLst>
      <p:ext uri="{BB962C8B-B14F-4D97-AF65-F5344CB8AC3E}">
        <p14:creationId xmlns:p14="http://schemas.microsoft.com/office/powerpoint/2010/main" val="10203128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Teknoloji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lnSpcReduction="10000"/>
          </a:bodyPr>
          <a:lstStyle/>
          <a:p>
            <a:r>
              <a:rPr lang="tr-TR" b="1" dirty="0" smtClean="0"/>
              <a:t>SIEM</a:t>
            </a:r>
          </a:p>
          <a:p>
            <a:r>
              <a:rPr lang="en-US" dirty="0" err="1" smtClean="0"/>
              <a:t>Sürekli</a:t>
            </a:r>
            <a:r>
              <a:rPr lang="en-US" dirty="0" smtClean="0"/>
              <a:t> </a:t>
            </a:r>
            <a:r>
              <a:rPr lang="en-US" dirty="0" err="1"/>
              <a:t>Güvenlik</a:t>
            </a:r>
            <a:r>
              <a:rPr lang="en-US" dirty="0"/>
              <a:t> </a:t>
            </a:r>
            <a:r>
              <a:rPr lang="en-US" dirty="0" err="1"/>
              <a:t>İzleme</a:t>
            </a:r>
            <a:r>
              <a:rPr lang="en-US" dirty="0"/>
              <a:t> </a:t>
            </a:r>
            <a:r>
              <a:rPr lang="en-US" dirty="0" err="1"/>
              <a:t>çerçevesinde</a:t>
            </a:r>
            <a:r>
              <a:rPr lang="en-US" dirty="0"/>
              <a:t>, </a:t>
            </a:r>
            <a:r>
              <a:rPr lang="en-US" dirty="0" err="1"/>
              <a:t>bir</a:t>
            </a:r>
            <a:r>
              <a:rPr lang="en-US" dirty="0"/>
              <a:t> </a:t>
            </a:r>
            <a:r>
              <a:rPr lang="en-US" dirty="0" err="1"/>
              <a:t>çok</a:t>
            </a:r>
            <a:r>
              <a:rPr lang="en-US" dirty="0"/>
              <a:t> </a:t>
            </a:r>
            <a:r>
              <a:rPr lang="en-US" dirty="0" err="1"/>
              <a:t>üretici</a:t>
            </a:r>
            <a:r>
              <a:rPr lang="en-US" dirty="0"/>
              <a:t> </a:t>
            </a:r>
            <a:r>
              <a:rPr lang="en-US" dirty="0" err="1"/>
              <a:t>ve</a:t>
            </a:r>
            <a:r>
              <a:rPr lang="en-US" dirty="0"/>
              <a:t> </a:t>
            </a:r>
            <a:r>
              <a:rPr lang="en-US" dirty="0" err="1"/>
              <a:t>danışmanlık</a:t>
            </a:r>
            <a:r>
              <a:rPr lang="en-US" dirty="0"/>
              <a:t> </a:t>
            </a:r>
            <a:r>
              <a:rPr lang="en-US" dirty="0" err="1"/>
              <a:t>firması</a:t>
            </a:r>
            <a:r>
              <a:rPr lang="en-US" dirty="0"/>
              <a:t> SIEM </a:t>
            </a:r>
            <a:r>
              <a:rPr lang="en-US" dirty="0" err="1"/>
              <a:t>ürünlerini</a:t>
            </a:r>
            <a:r>
              <a:rPr lang="en-US" dirty="0"/>
              <a:t> </a:t>
            </a:r>
            <a:r>
              <a:rPr lang="en-US" dirty="0" err="1"/>
              <a:t>merkeze</a:t>
            </a:r>
            <a:r>
              <a:rPr lang="en-US" dirty="0"/>
              <a:t> </a:t>
            </a:r>
            <a:r>
              <a:rPr lang="en-US" dirty="0" err="1"/>
              <a:t>konumlandırmaktadır</a:t>
            </a:r>
            <a:r>
              <a:rPr lang="en-US" dirty="0"/>
              <a:t>. </a:t>
            </a:r>
            <a:r>
              <a:rPr lang="en-US" dirty="0" err="1"/>
              <a:t>Ancak</a:t>
            </a:r>
            <a:r>
              <a:rPr lang="en-US" dirty="0"/>
              <a:t> </a:t>
            </a:r>
            <a:r>
              <a:rPr lang="en-US" dirty="0" err="1"/>
              <a:t>tek</a:t>
            </a:r>
            <a:r>
              <a:rPr lang="en-US" dirty="0"/>
              <a:t> </a:t>
            </a:r>
            <a:r>
              <a:rPr lang="en-US" dirty="0" err="1"/>
              <a:t>başına</a:t>
            </a:r>
            <a:r>
              <a:rPr lang="en-US" dirty="0"/>
              <a:t> SIEM </a:t>
            </a:r>
            <a:r>
              <a:rPr lang="en-US" dirty="0" err="1"/>
              <a:t>teknolojileri</a:t>
            </a:r>
            <a:r>
              <a:rPr lang="en-US" dirty="0"/>
              <a:t> ne </a:t>
            </a:r>
            <a:r>
              <a:rPr lang="en-US" dirty="0" err="1"/>
              <a:t>yazık</a:t>
            </a:r>
            <a:r>
              <a:rPr lang="en-US" dirty="0"/>
              <a:t> </a:t>
            </a:r>
            <a:r>
              <a:rPr lang="en-US" dirty="0" err="1"/>
              <a:t>ki</a:t>
            </a:r>
            <a:r>
              <a:rPr lang="en-US" dirty="0"/>
              <a:t> </a:t>
            </a:r>
            <a:r>
              <a:rPr lang="en-US" dirty="0" err="1"/>
              <a:t>bir</a:t>
            </a:r>
            <a:r>
              <a:rPr lang="en-US" dirty="0"/>
              <a:t> </a:t>
            </a:r>
            <a:r>
              <a:rPr lang="tr-TR" dirty="0" err="1" smtClean="0"/>
              <a:t>SOM’nin</a:t>
            </a:r>
            <a:r>
              <a:rPr lang="en-US" dirty="0" smtClean="0"/>
              <a:t> </a:t>
            </a:r>
            <a:r>
              <a:rPr lang="en-US" dirty="0" err="1"/>
              <a:t>idamesi</a:t>
            </a:r>
            <a:r>
              <a:rPr lang="en-US" dirty="0"/>
              <a:t> </a:t>
            </a:r>
            <a:r>
              <a:rPr lang="en-US" dirty="0" err="1"/>
              <a:t>için</a:t>
            </a:r>
            <a:r>
              <a:rPr lang="en-US" dirty="0"/>
              <a:t> </a:t>
            </a:r>
            <a:r>
              <a:rPr lang="en-US" dirty="0" err="1"/>
              <a:t>yeterli</a:t>
            </a:r>
            <a:r>
              <a:rPr lang="en-US" dirty="0"/>
              <a:t> </a:t>
            </a:r>
            <a:r>
              <a:rPr lang="en-US" dirty="0" err="1"/>
              <a:t>olmamakta</a:t>
            </a:r>
            <a:r>
              <a:rPr lang="en-US" dirty="0"/>
              <a:t> </a:t>
            </a:r>
            <a:r>
              <a:rPr lang="en-US" dirty="0" err="1"/>
              <a:t>ve</a:t>
            </a:r>
            <a:r>
              <a:rPr lang="en-US" dirty="0"/>
              <a:t> </a:t>
            </a:r>
            <a:r>
              <a:rPr lang="en-US" dirty="0" err="1"/>
              <a:t>destekleyici</a:t>
            </a:r>
            <a:r>
              <a:rPr lang="en-US" dirty="0"/>
              <a:t> </a:t>
            </a:r>
            <a:r>
              <a:rPr lang="en-US" dirty="0" err="1"/>
              <a:t>ek</a:t>
            </a:r>
            <a:r>
              <a:rPr lang="en-US" dirty="0"/>
              <a:t> </a:t>
            </a:r>
            <a:r>
              <a:rPr lang="en-US" dirty="0" err="1"/>
              <a:t>teknolojilere</a:t>
            </a:r>
            <a:r>
              <a:rPr lang="en-US" dirty="0"/>
              <a:t> </a:t>
            </a:r>
            <a:r>
              <a:rPr lang="en-US" dirty="0" err="1"/>
              <a:t>ihtiyaç</a:t>
            </a:r>
            <a:r>
              <a:rPr lang="en-US" dirty="0"/>
              <a:t> </a:t>
            </a:r>
            <a:r>
              <a:rPr lang="en-US" dirty="0" err="1"/>
              <a:t>duyulmaktadır</a:t>
            </a:r>
            <a:r>
              <a:rPr lang="en-US" dirty="0" smtClean="0"/>
              <a:t>.</a:t>
            </a:r>
            <a:endParaRPr lang="tr-TR" dirty="0" smtClean="0"/>
          </a:p>
          <a:p>
            <a:r>
              <a:rPr lang="tr-TR" dirty="0" smtClean="0"/>
              <a:t>SIEM </a:t>
            </a:r>
            <a:r>
              <a:rPr lang="en-US" b="1" dirty="0" err="1"/>
              <a:t>Koruma</a:t>
            </a:r>
            <a:r>
              <a:rPr lang="en-US" b="1" dirty="0"/>
              <a:t>-</a:t>
            </a:r>
            <a:r>
              <a:rPr lang="en-US" b="1" dirty="0" err="1"/>
              <a:t>Tespit</a:t>
            </a:r>
            <a:r>
              <a:rPr lang="en-US" b="1" dirty="0"/>
              <a:t>-</a:t>
            </a:r>
            <a:r>
              <a:rPr lang="en-US" b="1" dirty="0" err="1"/>
              <a:t>Müdahale</a:t>
            </a:r>
            <a:r>
              <a:rPr lang="en-US" b="1" dirty="0"/>
              <a:t>-Geri </a:t>
            </a:r>
            <a:r>
              <a:rPr lang="en-US" b="1" dirty="0" err="1"/>
              <a:t>Dönüş</a:t>
            </a:r>
            <a:r>
              <a:rPr lang="en-US" dirty="0"/>
              <a:t> </a:t>
            </a:r>
            <a:r>
              <a:rPr lang="en-US" dirty="0" err="1"/>
              <a:t>yaklaşımında</a:t>
            </a:r>
            <a:r>
              <a:rPr lang="en-US" dirty="0"/>
              <a:t> </a:t>
            </a:r>
            <a:r>
              <a:rPr lang="en-US" dirty="0" err="1"/>
              <a:t>yer</a:t>
            </a:r>
            <a:r>
              <a:rPr lang="en-US" dirty="0"/>
              <a:t> </a:t>
            </a:r>
            <a:r>
              <a:rPr lang="en-US" dirty="0" err="1"/>
              <a:t>alan</a:t>
            </a:r>
            <a:r>
              <a:rPr lang="en-US" dirty="0"/>
              <a:t> </a:t>
            </a:r>
            <a:r>
              <a:rPr lang="en-US" b="1" dirty="0" err="1"/>
              <a:t>Tespit</a:t>
            </a:r>
            <a:r>
              <a:rPr lang="en-US" dirty="0"/>
              <a:t> </a:t>
            </a:r>
            <a:r>
              <a:rPr lang="en-US" dirty="0" err="1" smtClean="0"/>
              <a:t>fonksiyonu</a:t>
            </a:r>
            <a:r>
              <a:rPr lang="tr-TR" dirty="0" smtClean="0"/>
              <a:t>nu yerine getirir.</a:t>
            </a:r>
          </a:p>
          <a:p>
            <a:r>
              <a:rPr lang="en-US" dirty="0" err="1" smtClean="0"/>
              <a:t>Organizasyon</a:t>
            </a:r>
            <a:r>
              <a:rPr lang="en-US" dirty="0" smtClean="0"/>
              <a:t> </a:t>
            </a:r>
            <a:r>
              <a:rPr lang="en-US" dirty="0" err="1"/>
              <a:t>bünyesinde</a:t>
            </a:r>
            <a:r>
              <a:rPr lang="en-US" dirty="0"/>
              <a:t> </a:t>
            </a:r>
            <a:r>
              <a:rPr lang="en-US" dirty="0" err="1"/>
              <a:t>yer</a:t>
            </a:r>
            <a:r>
              <a:rPr lang="en-US" dirty="0"/>
              <a:t> </a:t>
            </a:r>
            <a:r>
              <a:rPr lang="en-US" dirty="0" err="1"/>
              <a:t>alan</a:t>
            </a:r>
            <a:r>
              <a:rPr lang="en-US" dirty="0"/>
              <a:t> </a:t>
            </a:r>
            <a:r>
              <a:rPr lang="en-US" dirty="0" err="1"/>
              <a:t>bilgi</a:t>
            </a:r>
            <a:r>
              <a:rPr lang="en-US" dirty="0"/>
              <a:t> </a:t>
            </a:r>
            <a:r>
              <a:rPr lang="en-US" dirty="0" err="1"/>
              <a:t>sistemlerinden</a:t>
            </a:r>
            <a:r>
              <a:rPr lang="en-US" dirty="0"/>
              <a:t> </a:t>
            </a:r>
            <a:r>
              <a:rPr lang="en-US" dirty="0" err="1"/>
              <a:t>toplanan</a:t>
            </a:r>
            <a:r>
              <a:rPr lang="en-US" dirty="0"/>
              <a:t> ham </a:t>
            </a:r>
            <a:r>
              <a:rPr lang="en-US" dirty="0" err="1"/>
              <a:t>verileri</a:t>
            </a:r>
            <a:r>
              <a:rPr lang="en-US" dirty="0"/>
              <a:t> </a:t>
            </a:r>
            <a:r>
              <a:rPr lang="en-US" dirty="0" err="1"/>
              <a:t>kümelemek</a:t>
            </a:r>
            <a:r>
              <a:rPr lang="en-US" dirty="0"/>
              <a:t>, </a:t>
            </a:r>
            <a:r>
              <a:rPr lang="en-US" dirty="0" err="1"/>
              <a:t>korale</a:t>
            </a:r>
            <a:r>
              <a:rPr lang="en-US" dirty="0"/>
              <a:t> </a:t>
            </a:r>
            <a:r>
              <a:rPr lang="en-US" dirty="0" err="1"/>
              <a:t>etmek</a:t>
            </a:r>
            <a:r>
              <a:rPr lang="en-US" dirty="0"/>
              <a:t> </a:t>
            </a:r>
            <a:r>
              <a:rPr lang="en-US" dirty="0" err="1"/>
              <a:t>ve</a:t>
            </a:r>
            <a:r>
              <a:rPr lang="en-US" dirty="0"/>
              <a:t> </a:t>
            </a:r>
            <a:r>
              <a:rPr lang="en-US" dirty="0" err="1"/>
              <a:t>tek</a:t>
            </a:r>
            <a:r>
              <a:rPr lang="en-US" dirty="0"/>
              <a:t> </a:t>
            </a:r>
            <a:r>
              <a:rPr lang="en-US" dirty="0" err="1"/>
              <a:t>bir</a:t>
            </a:r>
            <a:r>
              <a:rPr lang="en-US" dirty="0"/>
              <a:t> </a:t>
            </a:r>
            <a:r>
              <a:rPr lang="en-US" dirty="0" err="1"/>
              <a:t>pencereden</a:t>
            </a:r>
            <a:r>
              <a:rPr lang="en-US" dirty="0"/>
              <a:t> </a:t>
            </a:r>
            <a:r>
              <a:rPr lang="en-US" dirty="0" err="1"/>
              <a:t>bu</a:t>
            </a:r>
            <a:r>
              <a:rPr lang="en-US" dirty="0"/>
              <a:t> </a:t>
            </a:r>
            <a:r>
              <a:rPr lang="en-US" dirty="0" err="1"/>
              <a:t>bilgilerin</a:t>
            </a:r>
            <a:r>
              <a:rPr lang="en-US" dirty="0"/>
              <a:t> </a:t>
            </a:r>
            <a:r>
              <a:rPr lang="en-US" dirty="0" err="1"/>
              <a:t>güvenlik</a:t>
            </a:r>
            <a:r>
              <a:rPr lang="en-US" dirty="0"/>
              <a:t> </a:t>
            </a:r>
            <a:r>
              <a:rPr lang="en-US" dirty="0" err="1"/>
              <a:t>analistleri</a:t>
            </a:r>
            <a:r>
              <a:rPr lang="en-US" dirty="0"/>
              <a:t> </a:t>
            </a:r>
            <a:r>
              <a:rPr lang="en-US" dirty="0" err="1"/>
              <a:t>tarafından</a:t>
            </a:r>
            <a:r>
              <a:rPr lang="en-US" dirty="0"/>
              <a:t> </a:t>
            </a:r>
            <a:r>
              <a:rPr lang="en-US" dirty="0" err="1"/>
              <a:t>incelenebilmesine</a:t>
            </a:r>
            <a:r>
              <a:rPr lang="en-US" dirty="0"/>
              <a:t> </a:t>
            </a:r>
            <a:r>
              <a:rPr lang="en-US" dirty="0" err="1"/>
              <a:t>olanak</a:t>
            </a:r>
            <a:r>
              <a:rPr lang="en-US" dirty="0"/>
              <a:t> </a:t>
            </a:r>
            <a:r>
              <a:rPr lang="en-US" dirty="0" err="1"/>
              <a:t>sağlamak</a:t>
            </a:r>
            <a:r>
              <a:rPr lang="en-US" dirty="0"/>
              <a:t> </a:t>
            </a:r>
            <a:r>
              <a:rPr lang="en-US" dirty="0" err="1"/>
              <a:t>açısından</a:t>
            </a:r>
            <a:r>
              <a:rPr lang="en-US" dirty="0"/>
              <a:t> </a:t>
            </a:r>
            <a:r>
              <a:rPr lang="en-US" dirty="0" err="1" smtClean="0"/>
              <a:t>kullanır</a:t>
            </a:r>
            <a:r>
              <a:rPr lang="en-US" dirty="0" smtClean="0"/>
              <a:t>.</a:t>
            </a:r>
            <a:endParaRPr lang="tr-TR" dirty="0" smtClean="0"/>
          </a:p>
          <a:p>
            <a:r>
              <a:rPr lang="en-US" dirty="0" smtClean="0"/>
              <a:t>Bu </a:t>
            </a:r>
            <a:r>
              <a:rPr lang="en-US" dirty="0" err="1"/>
              <a:t>şekilde</a:t>
            </a:r>
            <a:r>
              <a:rPr lang="en-US" dirty="0"/>
              <a:t> </a:t>
            </a:r>
            <a:r>
              <a:rPr lang="en-US" dirty="0" err="1"/>
              <a:t>milyonlarca</a:t>
            </a:r>
            <a:r>
              <a:rPr lang="en-US" dirty="0"/>
              <a:t> ham </a:t>
            </a:r>
            <a:r>
              <a:rPr lang="en-US" dirty="0" err="1"/>
              <a:t>veriden</a:t>
            </a:r>
            <a:r>
              <a:rPr lang="en-US" dirty="0"/>
              <a:t> </a:t>
            </a:r>
            <a:r>
              <a:rPr lang="en-US" dirty="0" err="1"/>
              <a:t>güvenlik</a:t>
            </a:r>
            <a:r>
              <a:rPr lang="en-US" dirty="0"/>
              <a:t> </a:t>
            </a:r>
            <a:r>
              <a:rPr lang="en-US" dirty="0" err="1"/>
              <a:t>analistlerinin</a:t>
            </a:r>
            <a:r>
              <a:rPr lang="en-US" dirty="0"/>
              <a:t> </a:t>
            </a:r>
            <a:r>
              <a:rPr lang="en-US" dirty="0" err="1"/>
              <a:t>okuyabileceği</a:t>
            </a:r>
            <a:r>
              <a:rPr lang="en-US" dirty="0"/>
              <a:t> </a:t>
            </a:r>
            <a:r>
              <a:rPr lang="en-US" dirty="0" err="1"/>
              <a:t>özet</a:t>
            </a:r>
            <a:r>
              <a:rPr lang="en-US" dirty="0"/>
              <a:t> </a:t>
            </a:r>
            <a:r>
              <a:rPr lang="en-US" dirty="0" err="1"/>
              <a:t>bilgiler</a:t>
            </a:r>
            <a:r>
              <a:rPr lang="en-US" dirty="0"/>
              <a:t> </a:t>
            </a:r>
            <a:r>
              <a:rPr lang="en-US" dirty="0" err="1"/>
              <a:t>elde</a:t>
            </a:r>
            <a:r>
              <a:rPr lang="en-US" dirty="0"/>
              <a:t> </a:t>
            </a:r>
            <a:r>
              <a:rPr lang="en-US" dirty="0" err="1"/>
              <a:t>edilebilir</a:t>
            </a:r>
            <a:r>
              <a:rPr lang="en-US" dirty="0"/>
              <a:t>. </a:t>
            </a:r>
            <a:r>
              <a:rPr lang="en-US" dirty="0" err="1"/>
              <a:t>Bir</a:t>
            </a:r>
            <a:r>
              <a:rPr lang="en-US" dirty="0"/>
              <a:t> </a:t>
            </a:r>
            <a:r>
              <a:rPr lang="en-US" dirty="0" smtClean="0"/>
              <a:t>SOM </a:t>
            </a:r>
            <a:r>
              <a:rPr lang="en-US" dirty="0" err="1"/>
              <a:t>altyapısının</a:t>
            </a:r>
            <a:r>
              <a:rPr lang="en-US" dirty="0"/>
              <a:t> </a:t>
            </a:r>
            <a:r>
              <a:rPr lang="en-US" dirty="0" err="1"/>
              <a:t>olmazsa</a:t>
            </a:r>
            <a:r>
              <a:rPr lang="en-US" dirty="0"/>
              <a:t> </a:t>
            </a:r>
            <a:r>
              <a:rPr lang="en-US" dirty="0" err="1"/>
              <a:t>olmaz</a:t>
            </a:r>
            <a:r>
              <a:rPr lang="en-US" dirty="0"/>
              <a:t> </a:t>
            </a:r>
            <a:r>
              <a:rPr lang="en-US" dirty="0" err="1"/>
              <a:t>bir</a:t>
            </a:r>
            <a:r>
              <a:rPr lang="en-US" dirty="0"/>
              <a:t> </a:t>
            </a:r>
            <a:r>
              <a:rPr lang="en-US" dirty="0" err="1"/>
              <a:t>bileşeni</a:t>
            </a:r>
            <a:r>
              <a:rPr lang="en-US" dirty="0"/>
              <a:t> </a:t>
            </a:r>
            <a:r>
              <a:rPr lang="en-US" dirty="0" err="1"/>
              <a:t>olup</a:t>
            </a:r>
            <a:r>
              <a:rPr lang="en-US" dirty="0"/>
              <a:t> </a:t>
            </a:r>
            <a:r>
              <a:rPr lang="en-US" dirty="0" err="1"/>
              <a:t>ancak</a:t>
            </a:r>
            <a:r>
              <a:rPr lang="en-US" dirty="0"/>
              <a:t> </a:t>
            </a:r>
            <a:r>
              <a:rPr lang="en-US" dirty="0" err="1"/>
              <a:t>düzgün</a:t>
            </a:r>
            <a:r>
              <a:rPr lang="en-US" dirty="0"/>
              <a:t> </a:t>
            </a:r>
            <a:r>
              <a:rPr lang="en-US" dirty="0" err="1"/>
              <a:t>bir</a:t>
            </a:r>
            <a:r>
              <a:rPr lang="en-US" dirty="0"/>
              <a:t> </a:t>
            </a:r>
            <a:r>
              <a:rPr lang="en-US" dirty="0" err="1"/>
              <a:t>şekilde</a:t>
            </a:r>
            <a:r>
              <a:rPr lang="en-US" dirty="0"/>
              <a:t> </a:t>
            </a:r>
            <a:r>
              <a:rPr lang="en-US" dirty="0" err="1"/>
              <a:t>yapılandırılsa</a:t>
            </a:r>
            <a:r>
              <a:rPr lang="en-US" dirty="0"/>
              <a:t> </a:t>
            </a:r>
            <a:r>
              <a:rPr lang="en-US" dirty="0" err="1"/>
              <a:t>faydası</a:t>
            </a:r>
            <a:r>
              <a:rPr lang="en-US" dirty="0"/>
              <a:t> </a:t>
            </a:r>
            <a:r>
              <a:rPr lang="en-US" dirty="0" err="1"/>
              <a:t>olabilecek</a:t>
            </a:r>
            <a:r>
              <a:rPr lang="en-US" dirty="0"/>
              <a:t> </a:t>
            </a:r>
            <a:r>
              <a:rPr lang="en-US" dirty="0" err="1"/>
              <a:t>bir</a:t>
            </a:r>
            <a:r>
              <a:rPr lang="en-US" dirty="0"/>
              <a:t> </a:t>
            </a:r>
            <a:r>
              <a:rPr lang="en-US" dirty="0" err="1"/>
              <a:t>teknolojidir</a:t>
            </a:r>
            <a:r>
              <a:rPr lang="en-US" dirty="0"/>
              <a:t>. </a:t>
            </a:r>
            <a:endParaRPr lang="tr-TR" dirty="0" smtClean="0"/>
          </a:p>
          <a:p>
            <a:endParaRPr lang="en-US" dirty="0"/>
          </a:p>
        </p:txBody>
      </p:sp>
    </p:spTree>
    <p:extLst>
      <p:ext uri="{BB962C8B-B14F-4D97-AF65-F5344CB8AC3E}">
        <p14:creationId xmlns:p14="http://schemas.microsoft.com/office/powerpoint/2010/main" val="715237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Teknoloji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a:bodyPr>
          <a:lstStyle/>
          <a:p>
            <a:r>
              <a:rPr lang="tr-TR" b="1" dirty="0" err="1" smtClean="0"/>
              <a:t>Balküpü</a:t>
            </a:r>
            <a:endParaRPr lang="tr-TR" b="1" dirty="0" smtClean="0"/>
          </a:p>
          <a:p>
            <a:r>
              <a:rPr lang="tr-TR" dirty="0" smtClean="0"/>
              <a:t>Siber Operasyon Merkezi, kendisine gelen kötü amaçlı trafikten ne kadar haberdar olursa o kadar verimli olacaktır.</a:t>
            </a:r>
          </a:p>
          <a:p>
            <a:r>
              <a:rPr lang="tr-TR" dirty="0" smtClean="0"/>
              <a:t>Bu noktada kurulacak </a:t>
            </a:r>
            <a:r>
              <a:rPr lang="tr-TR" dirty="0" err="1" smtClean="0"/>
              <a:t>balküpü</a:t>
            </a:r>
            <a:r>
              <a:rPr lang="tr-TR" dirty="0" smtClean="0"/>
              <a:t> sistemleri, hem siber analistlerin teknik olarak beslenmesi hem de gelen zararlı IP adres ve paketlerin </a:t>
            </a:r>
            <a:r>
              <a:rPr lang="tr-TR" dirty="0" err="1" smtClean="0"/>
              <a:t>profillenmesi</a:t>
            </a:r>
            <a:r>
              <a:rPr lang="tr-TR" dirty="0" smtClean="0"/>
              <a:t> açısından çok önemlidir. </a:t>
            </a:r>
            <a:endParaRPr lang="en-US" dirty="0"/>
          </a:p>
        </p:txBody>
      </p:sp>
      <p:pic>
        <p:nvPicPr>
          <p:cNvPr id="2050" name="Picture 2" descr="honeypot cyber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0666" y="3725979"/>
            <a:ext cx="5006629" cy="2441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7285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Teknoloji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a:bodyPr>
          <a:lstStyle/>
          <a:p>
            <a:r>
              <a:rPr lang="tr-TR" b="1" dirty="0" err="1" smtClean="0"/>
              <a:t>DDoS</a:t>
            </a:r>
            <a:r>
              <a:rPr lang="tr-TR" b="1" dirty="0" smtClean="0"/>
              <a:t> Önleme Sistemi</a:t>
            </a:r>
          </a:p>
          <a:p>
            <a:r>
              <a:rPr lang="tr-TR" dirty="0" smtClean="0"/>
              <a:t>Hedef bir kuruma yapılabilecek en kolay ancak en etkin saldırı yöntemi Hizmet Dışı Bırakma Saldırısıdır.</a:t>
            </a:r>
          </a:p>
          <a:p>
            <a:r>
              <a:rPr lang="tr-TR" dirty="0" smtClean="0"/>
              <a:t>Bu noktada hizmet alınan ISS ile bütünleşik şekilde bir </a:t>
            </a:r>
            <a:r>
              <a:rPr lang="tr-TR" dirty="0" err="1" smtClean="0"/>
              <a:t>DDoS</a:t>
            </a:r>
            <a:r>
              <a:rPr lang="tr-TR" dirty="0" smtClean="0"/>
              <a:t> koruma hizmetine sahip olunması çok faydalı olacaktır.</a:t>
            </a:r>
          </a:p>
          <a:p>
            <a:endParaRPr lang="en-US" dirty="0"/>
          </a:p>
        </p:txBody>
      </p:sp>
      <p:pic>
        <p:nvPicPr>
          <p:cNvPr id="3074" name="Picture 2" descr="ddos preventio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9226" y="3761031"/>
            <a:ext cx="5231073" cy="221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877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Teknoloji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a:bodyPr>
          <a:lstStyle/>
          <a:p>
            <a:r>
              <a:rPr lang="tr-TR" b="1" dirty="0" smtClean="0"/>
              <a:t>Ağ Trafik ve Servis Takibi</a:t>
            </a:r>
          </a:p>
          <a:p>
            <a:r>
              <a:rPr lang="tr-TR" dirty="0" smtClean="0"/>
              <a:t>İşletilen sistem ve hizmetlerde olabilecek bir aksama durumunu grafiksel ve anlık olarak takip edebilmek maksadıyla dâhili bir ağ akış takip sistemi uygulamasının kurulması ve bunun bir ekrana yansıtılması çok faydalı olacaktır.</a:t>
            </a:r>
            <a:endParaRPr lang="en-US" dirty="0"/>
          </a:p>
        </p:txBody>
      </p:sp>
      <p:pic>
        <p:nvPicPr>
          <p:cNvPr id="4098" name="Picture 2" descr="network monitoring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9597" y="3256393"/>
            <a:ext cx="5056505" cy="2915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7108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Teknoloji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a:bodyPr>
          <a:lstStyle/>
          <a:p>
            <a:r>
              <a:rPr lang="tr-TR" b="1" dirty="0" smtClean="0"/>
              <a:t>Kurumsal Web Sitelerinin Takibi</a:t>
            </a:r>
          </a:p>
          <a:p>
            <a:r>
              <a:rPr lang="tr-TR" dirty="0" smtClean="0"/>
              <a:t>Özellikle birden fazla web sitesi yöneten büyük kurumlarda, herhangi bir web sayfasının değiştirilmediğinden, değiştirilse bile en kısa zamanda bundan haberdar olmak çok önemlidir.</a:t>
            </a:r>
          </a:p>
          <a:p>
            <a:r>
              <a:rPr lang="tr-TR" dirty="0" smtClean="0"/>
              <a:t>Bu kapsamda aralıksız şekilde web sitelerindeki değişmeleri takip eden bir web izleme uygulamasının kullanılması ve bunun bir nöbetçi personel tarafından takip edilmesi kurumsal itibar açısından önemlidir.</a:t>
            </a:r>
            <a:endParaRPr lang="en-US" dirty="0"/>
          </a:p>
        </p:txBody>
      </p:sp>
      <p:pic>
        <p:nvPicPr>
          <p:cNvPr id="5122" name="Picture 2" descr="website watcher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8935" y="3674225"/>
            <a:ext cx="3277581" cy="2545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587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İnsan</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a:bodyPr>
          <a:lstStyle/>
          <a:p>
            <a:r>
              <a:rPr lang="tr-TR" dirty="0"/>
              <a:t>Bir Siber Güvenlik Operasyon Merkezi (SGOM) belirli bir sayıda ve nitelikte uzman personelin bir araya gelmesi sonucunda etkin ve verimli bir siber savunma sağlayacak yapıya kavuşabilecektir. </a:t>
            </a:r>
            <a:endParaRPr lang="tr-TR" dirty="0" smtClean="0"/>
          </a:p>
          <a:p>
            <a:r>
              <a:rPr lang="tr-TR" dirty="0" smtClean="0"/>
              <a:t>Güvenlik </a:t>
            </a:r>
            <a:r>
              <a:rPr lang="tr-TR" dirty="0"/>
              <a:t>Direktörü, Güvenlik Analisti, Güvenlik Operasyon Mühendisi, Sızma Testi Uzmanı vb. bir takım roller olmazsa olmaz çalışan profillerinin başında </a:t>
            </a:r>
            <a:r>
              <a:rPr lang="tr-TR" dirty="0" smtClean="0"/>
              <a:t>gelmektedir.</a:t>
            </a:r>
          </a:p>
          <a:p>
            <a:r>
              <a:rPr lang="tr-TR" dirty="0" smtClean="0"/>
              <a:t>Bu personelin ürün bağımsız eğitimi ve motivasyonu da operasyon merkezinin başarısı açısından çok önemli bir unsurdur.</a:t>
            </a:r>
            <a:endParaRPr lang="en-US" dirty="0"/>
          </a:p>
        </p:txBody>
      </p:sp>
      <p:pic>
        <p:nvPicPr>
          <p:cNvPr id="7170" name="Picture 2" descr="cyber operation center processes ile ilgili gÃ¶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8430" y="3616037"/>
            <a:ext cx="4436099" cy="2685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9004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Süreçler</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normAutofit/>
          </a:bodyPr>
          <a:lstStyle/>
          <a:p>
            <a:pPr fontAlgn="base"/>
            <a:r>
              <a:rPr lang="en-US" dirty="0" err="1"/>
              <a:t>Sürekli</a:t>
            </a:r>
            <a:r>
              <a:rPr lang="en-US" dirty="0"/>
              <a:t> </a:t>
            </a:r>
            <a:r>
              <a:rPr lang="en-US" dirty="0" err="1"/>
              <a:t>Güvenlik</a:t>
            </a:r>
            <a:r>
              <a:rPr lang="en-US" dirty="0"/>
              <a:t> </a:t>
            </a:r>
            <a:r>
              <a:rPr lang="en-US" dirty="0" err="1"/>
              <a:t>İzleme</a:t>
            </a:r>
            <a:endParaRPr lang="en-US" dirty="0"/>
          </a:p>
          <a:p>
            <a:pPr fontAlgn="base"/>
            <a:r>
              <a:rPr lang="en-US" dirty="0" err="1"/>
              <a:t>Siber</a:t>
            </a:r>
            <a:r>
              <a:rPr lang="en-US" dirty="0"/>
              <a:t> Olay </a:t>
            </a:r>
            <a:r>
              <a:rPr lang="en-US" dirty="0" err="1"/>
              <a:t>Yönetimi</a:t>
            </a:r>
            <a:r>
              <a:rPr lang="en-US" dirty="0"/>
              <a:t> </a:t>
            </a:r>
            <a:r>
              <a:rPr lang="en-US" dirty="0" err="1"/>
              <a:t>ve</a:t>
            </a:r>
            <a:r>
              <a:rPr lang="en-US" dirty="0"/>
              <a:t> </a:t>
            </a:r>
            <a:r>
              <a:rPr lang="en-US" dirty="0" err="1"/>
              <a:t>Müdahale</a:t>
            </a:r>
            <a:endParaRPr lang="en-US" dirty="0"/>
          </a:p>
          <a:p>
            <a:pPr fontAlgn="base"/>
            <a:r>
              <a:rPr lang="en-US" dirty="0"/>
              <a:t>Log </a:t>
            </a:r>
            <a:r>
              <a:rPr lang="en-US" dirty="0" err="1"/>
              <a:t>Yönetimi</a:t>
            </a:r>
            <a:endParaRPr lang="en-US" dirty="0"/>
          </a:p>
          <a:p>
            <a:pPr fontAlgn="base"/>
            <a:r>
              <a:rPr lang="en-US" dirty="0" err="1"/>
              <a:t>Çağrı</a:t>
            </a:r>
            <a:r>
              <a:rPr lang="en-US" dirty="0"/>
              <a:t> </a:t>
            </a:r>
            <a:r>
              <a:rPr lang="en-US" dirty="0" err="1"/>
              <a:t>Yönetimi</a:t>
            </a:r>
            <a:endParaRPr lang="en-US" dirty="0"/>
          </a:p>
          <a:p>
            <a:pPr fontAlgn="base"/>
            <a:r>
              <a:rPr lang="en-US" dirty="0" err="1"/>
              <a:t>Değişiklik</a:t>
            </a:r>
            <a:r>
              <a:rPr lang="en-US" dirty="0"/>
              <a:t> </a:t>
            </a:r>
            <a:r>
              <a:rPr lang="en-US" dirty="0" err="1"/>
              <a:t>Yönetimi</a:t>
            </a:r>
            <a:endParaRPr lang="en-US" dirty="0"/>
          </a:p>
          <a:p>
            <a:pPr fontAlgn="base"/>
            <a:r>
              <a:rPr lang="en-US" dirty="0" err="1"/>
              <a:t>Siber</a:t>
            </a:r>
            <a:r>
              <a:rPr lang="en-US" dirty="0"/>
              <a:t> </a:t>
            </a:r>
            <a:r>
              <a:rPr lang="en-US" dirty="0" err="1"/>
              <a:t>Tehdit</a:t>
            </a:r>
            <a:r>
              <a:rPr lang="en-US" dirty="0"/>
              <a:t> </a:t>
            </a:r>
            <a:r>
              <a:rPr lang="en-US" dirty="0" err="1"/>
              <a:t>ve</a:t>
            </a:r>
            <a:r>
              <a:rPr lang="en-US" dirty="0"/>
              <a:t> </a:t>
            </a:r>
            <a:r>
              <a:rPr lang="en-US" dirty="0" err="1"/>
              <a:t>İstihbarat</a:t>
            </a:r>
            <a:r>
              <a:rPr lang="en-US" dirty="0"/>
              <a:t> </a:t>
            </a:r>
            <a:r>
              <a:rPr lang="en-US" dirty="0" err="1"/>
              <a:t>Yönetimi</a:t>
            </a:r>
            <a:endParaRPr lang="en-US" dirty="0"/>
          </a:p>
          <a:p>
            <a:pPr fontAlgn="base"/>
            <a:r>
              <a:rPr lang="en-US" dirty="0" err="1"/>
              <a:t>Zafiyet</a:t>
            </a:r>
            <a:r>
              <a:rPr lang="en-US" dirty="0"/>
              <a:t> </a:t>
            </a:r>
            <a:r>
              <a:rPr lang="en-US" dirty="0" err="1"/>
              <a:t>Yönetimi</a:t>
            </a:r>
            <a:endParaRPr lang="en-US" dirty="0"/>
          </a:p>
          <a:p>
            <a:pPr fontAlgn="base"/>
            <a:r>
              <a:rPr lang="en-US" dirty="0"/>
              <a:t>Risk </a:t>
            </a:r>
            <a:r>
              <a:rPr lang="en-US" dirty="0" err="1" smtClean="0"/>
              <a:t>Yönetimi</a:t>
            </a:r>
            <a:endParaRPr lang="tr-TR" dirty="0" smtClean="0"/>
          </a:p>
          <a:p>
            <a:pPr fontAlgn="base"/>
            <a:r>
              <a:rPr lang="tr-TR" dirty="0" smtClean="0"/>
              <a:t>Günlük ve Aylık Durum Raporları</a:t>
            </a:r>
            <a:endParaRPr lang="en-US" dirty="0"/>
          </a:p>
        </p:txBody>
      </p:sp>
      <p:pic>
        <p:nvPicPr>
          <p:cNvPr id="6146" name="Picture 2" descr="cyber operation center processes ile ilgili gÃ¶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1245" y="1992895"/>
            <a:ext cx="5474435" cy="3729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3309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3"/>
          <p:cNvSpPr>
            <a:spLocks noChangeArrowheads="1"/>
          </p:cNvSpPr>
          <p:nvPr/>
        </p:nvSpPr>
        <p:spPr bwMode="auto">
          <a:xfrm>
            <a:off x="4727848" y="2428966"/>
            <a:ext cx="35878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7200" b="1" dirty="0">
                <a:solidFill>
                  <a:srgbClr val="FF0000"/>
                </a:solidFill>
              </a:rPr>
              <a:t>Sorular ?</a:t>
            </a:r>
          </a:p>
        </p:txBody>
      </p:sp>
    </p:spTree>
    <p:extLst>
      <p:ext uri="{BB962C8B-B14F-4D97-AF65-F5344CB8AC3E}">
        <p14:creationId xmlns:p14="http://schemas.microsoft.com/office/powerpoint/2010/main" val="224776010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Neden İhtiyaç Var?</a:t>
            </a:r>
            <a:endParaRPr lang="en-US" dirty="0"/>
          </a:p>
        </p:txBody>
      </p:sp>
      <p:sp>
        <p:nvSpPr>
          <p:cNvPr id="3" name="İçerik Yer Tutucusu 2"/>
          <p:cNvSpPr>
            <a:spLocks noGrp="1"/>
          </p:cNvSpPr>
          <p:nvPr>
            <p:ph idx="1"/>
          </p:nvPr>
        </p:nvSpPr>
        <p:spPr/>
        <p:txBody>
          <a:bodyPr>
            <a:normAutofit/>
          </a:bodyPr>
          <a:lstStyle/>
          <a:p>
            <a:pPr>
              <a:buFont typeface="Arial" panose="020B0604020202020204" pitchFamily="34" charset="0"/>
              <a:buChar char="•"/>
            </a:pPr>
            <a:r>
              <a:rPr lang="tr-TR" dirty="0" smtClean="0"/>
              <a:t> Uluslararası </a:t>
            </a:r>
            <a:r>
              <a:rPr lang="tr-TR" dirty="0"/>
              <a:t>raporlar göstermektedir ki Saldırganların sistemlere ilk sızma anı ile sızıntının tespit edilmesi arasında geçen ortalama süre 146 </a:t>
            </a:r>
            <a:r>
              <a:rPr lang="tr-TR" dirty="0" smtClean="0"/>
              <a:t>gündür.</a:t>
            </a:r>
          </a:p>
          <a:p>
            <a:pPr>
              <a:buFont typeface="Arial" panose="020B0604020202020204" pitchFamily="34" charset="0"/>
              <a:buChar char="•"/>
            </a:pPr>
            <a:r>
              <a:rPr lang="tr-TR" dirty="0" smtClean="0"/>
              <a:t> </a:t>
            </a:r>
            <a:r>
              <a:rPr lang="en-US" dirty="0" smtClean="0"/>
              <a:t>"</a:t>
            </a:r>
            <a:r>
              <a:rPr lang="en-US" dirty="0" err="1"/>
              <a:t>Sızıntıların</a:t>
            </a:r>
            <a:r>
              <a:rPr lang="en-US" dirty="0"/>
              <a:t> </a:t>
            </a:r>
            <a:r>
              <a:rPr lang="en-US" dirty="0" err="1"/>
              <a:t>varlığı</a:t>
            </a:r>
            <a:r>
              <a:rPr lang="en-US" dirty="0"/>
              <a:t>" </a:t>
            </a:r>
            <a:r>
              <a:rPr lang="en-US" dirty="0" err="1"/>
              <a:t>dış</a:t>
            </a:r>
            <a:r>
              <a:rPr lang="en-US" dirty="0"/>
              <a:t> </a:t>
            </a:r>
            <a:r>
              <a:rPr lang="en-US" dirty="0" err="1"/>
              <a:t>bir</a:t>
            </a:r>
            <a:r>
              <a:rPr lang="en-US" dirty="0"/>
              <a:t> </a:t>
            </a:r>
            <a:r>
              <a:rPr lang="en-US" dirty="0" err="1"/>
              <a:t>kaynak</a:t>
            </a:r>
            <a:r>
              <a:rPr lang="en-US" dirty="0"/>
              <a:t> </a:t>
            </a:r>
            <a:r>
              <a:rPr lang="en-US" dirty="0" err="1"/>
              <a:t>tarafından</a:t>
            </a:r>
            <a:r>
              <a:rPr lang="en-US" dirty="0"/>
              <a:t> </a:t>
            </a:r>
            <a:r>
              <a:rPr lang="en-US" dirty="0" err="1"/>
              <a:t>tespit</a:t>
            </a:r>
            <a:r>
              <a:rPr lang="en-US" dirty="0"/>
              <a:t> </a:t>
            </a:r>
            <a:r>
              <a:rPr lang="en-US" dirty="0" err="1"/>
              <a:t>edilirse</a:t>
            </a:r>
            <a:r>
              <a:rPr lang="en-US" dirty="0"/>
              <a:t> </a:t>
            </a:r>
            <a:r>
              <a:rPr lang="en-US" dirty="0" err="1"/>
              <a:t>ortalama</a:t>
            </a:r>
            <a:r>
              <a:rPr lang="en-US" dirty="0"/>
              <a:t> 320 </a:t>
            </a:r>
            <a:r>
              <a:rPr lang="en-US" dirty="0" err="1"/>
              <a:t>gün</a:t>
            </a:r>
            <a:r>
              <a:rPr lang="en-US" dirty="0"/>
              <a:t>, </a:t>
            </a:r>
            <a:r>
              <a:rPr lang="en-US" dirty="0" err="1"/>
              <a:t>organizasyon</a:t>
            </a:r>
            <a:r>
              <a:rPr lang="en-US" dirty="0"/>
              <a:t> </a:t>
            </a:r>
            <a:r>
              <a:rPr lang="en-US" dirty="0" err="1"/>
              <a:t>içerisinden</a:t>
            </a:r>
            <a:r>
              <a:rPr lang="en-US" dirty="0"/>
              <a:t> </a:t>
            </a:r>
            <a:r>
              <a:rPr lang="en-US" dirty="0" err="1"/>
              <a:t>tespit</a:t>
            </a:r>
            <a:r>
              <a:rPr lang="en-US" dirty="0"/>
              <a:t> </a:t>
            </a:r>
            <a:r>
              <a:rPr lang="en-US" dirty="0" err="1"/>
              <a:t>edilirse</a:t>
            </a:r>
            <a:r>
              <a:rPr lang="en-US" dirty="0"/>
              <a:t> 56 </a:t>
            </a:r>
            <a:r>
              <a:rPr lang="en-US" dirty="0" err="1"/>
              <a:t>gün</a:t>
            </a:r>
            <a:r>
              <a:rPr lang="en-US" dirty="0"/>
              <a:t> </a:t>
            </a:r>
            <a:r>
              <a:rPr lang="en-US" dirty="0" err="1"/>
              <a:t>almaktadır</a:t>
            </a:r>
            <a:r>
              <a:rPr lang="en-US" dirty="0" smtClean="0"/>
              <a:t>.</a:t>
            </a:r>
            <a:endParaRPr lang="tr-TR" dirty="0" smtClean="0"/>
          </a:p>
          <a:p>
            <a:pPr>
              <a:buFont typeface="Arial" panose="020B0604020202020204" pitchFamily="34" charset="0"/>
              <a:buChar char="•"/>
            </a:pPr>
            <a:r>
              <a:rPr lang="tr-TR" dirty="0" smtClean="0"/>
              <a:t> </a:t>
            </a:r>
            <a:r>
              <a:rPr lang="en-US" dirty="0" err="1" smtClean="0"/>
              <a:t>Eğer</a:t>
            </a:r>
            <a:r>
              <a:rPr lang="en-US" dirty="0" smtClean="0"/>
              <a:t> </a:t>
            </a:r>
            <a:r>
              <a:rPr lang="en-US" dirty="0"/>
              <a:t>7x24 </a:t>
            </a:r>
            <a:r>
              <a:rPr lang="en-US" dirty="0" err="1"/>
              <a:t>izleme</a:t>
            </a:r>
            <a:r>
              <a:rPr lang="en-US" dirty="0"/>
              <a:t> </a:t>
            </a:r>
            <a:r>
              <a:rPr lang="en-US" dirty="0" err="1"/>
              <a:t>yapmaz</a:t>
            </a:r>
            <a:r>
              <a:rPr lang="en-US" dirty="0"/>
              <a:t> </a:t>
            </a:r>
            <a:r>
              <a:rPr lang="en-US" dirty="0" err="1"/>
              <a:t>isek</a:t>
            </a:r>
            <a:r>
              <a:rPr lang="en-US" dirty="0"/>
              <a:t> </a:t>
            </a:r>
            <a:r>
              <a:rPr lang="en-US" dirty="0" err="1"/>
              <a:t>siber</a:t>
            </a:r>
            <a:r>
              <a:rPr lang="en-US" dirty="0"/>
              <a:t> </a:t>
            </a:r>
            <a:r>
              <a:rPr lang="en-US" dirty="0" err="1"/>
              <a:t>güvenlik</a:t>
            </a:r>
            <a:r>
              <a:rPr lang="en-US" dirty="0"/>
              <a:t> </a:t>
            </a:r>
            <a:r>
              <a:rPr lang="en-US" dirty="0" err="1"/>
              <a:t>durumlarının</a:t>
            </a:r>
            <a:r>
              <a:rPr lang="en-US" dirty="0"/>
              <a:t> (events) </a:t>
            </a:r>
            <a:r>
              <a:rPr lang="en-US" dirty="0" err="1"/>
              <a:t>yaklaşık</a:t>
            </a:r>
            <a:r>
              <a:rPr lang="en-US" dirty="0"/>
              <a:t> %</a:t>
            </a:r>
            <a:r>
              <a:rPr lang="en-US" dirty="0" smtClean="0"/>
              <a:t>75‘</a:t>
            </a:r>
            <a:r>
              <a:rPr lang="tr-TR" dirty="0" smtClean="0"/>
              <a:t>i gözden kaçmaktadır.</a:t>
            </a:r>
          </a:p>
          <a:p>
            <a:pPr marL="0" indent="0">
              <a:buNone/>
            </a:pPr>
            <a:endParaRPr lang="tr-TR" dirty="0"/>
          </a:p>
          <a:p>
            <a:pPr marL="0" indent="0">
              <a:buNone/>
            </a:pPr>
            <a:r>
              <a:rPr lang="tr-TR" dirty="0" smtClean="0"/>
              <a:t>S</a:t>
            </a:r>
            <a:r>
              <a:rPr lang="en-US" dirty="0" err="1" smtClean="0"/>
              <a:t>iber</a:t>
            </a:r>
            <a:r>
              <a:rPr lang="en-US" dirty="0" smtClean="0"/>
              <a:t> </a:t>
            </a:r>
            <a:r>
              <a:rPr lang="en-US" dirty="0" err="1"/>
              <a:t>saldırıların</a:t>
            </a:r>
            <a:r>
              <a:rPr lang="en-US" dirty="0"/>
              <a:t> </a:t>
            </a:r>
            <a:r>
              <a:rPr lang="en-US" dirty="0" err="1"/>
              <a:t>verdiği</a:t>
            </a:r>
            <a:r>
              <a:rPr lang="en-US" dirty="0"/>
              <a:t> </a:t>
            </a:r>
            <a:r>
              <a:rPr lang="en-US" dirty="0" err="1"/>
              <a:t>zararların</a:t>
            </a:r>
            <a:r>
              <a:rPr lang="en-US" dirty="0"/>
              <a:t> </a:t>
            </a:r>
            <a:r>
              <a:rPr lang="en-US" dirty="0" err="1"/>
              <a:t>asgariye</a:t>
            </a:r>
            <a:r>
              <a:rPr lang="en-US" dirty="0"/>
              <a:t> </a:t>
            </a:r>
            <a:r>
              <a:rPr lang="en-US" dirty="0" err="1"/>
              <a:t>indirilmesi</a:t>
            </a:r>
            <a:r>
              <a:rPr lang="en-US" dirty="0"/>
              <a:t> </a:t>
            </a:r>
            <a:r>
              <a:rPr lang="en-US" dirty="0" err="1"/>
              <a:t>için</a:t>
            </a:r>
            <a:r>
              <a:rPr lang="en-US" dirty="0"/>
              <a:t> </a:t>
            </a:r>
            <a:r>
              <a:rPr lang="en-US" dirty="0" err="1"/>
              <a:t>saldırganların</a:t>
            </a:r>
            <a:r>
              <a:rPr lang="en-US" dirty="0"/>
              <a:t> </a:t>
            </a:r>
            <a:r>
              <a:rPr lang="en-US" dirty="0" err="1"/>
              <a:t>varlığının</a:t>
            </a:r>
            <a:r>
              <a:rPr lang="en-US" dirty="0"/>
              <a:t> </a:t>
            </a:r>
            <a:r>
              <a:rPr lang="en-US" dirty="0" err="1"/>
              <a:t>organizasyon</a:t>
            </a:r>
            <a:r>
              <a:rPr lang="en-US" dirty="0"/>
              <a:t> </a:t>
            </a:r>
            <a:r>
              <a:rPr lang="en-US" dirty="0" err="1"/>
              <a:t>tarafından</a:t>
            </a:r>
            <a:r>
              <a:rPr lang="en-US" dirty="0"/>
              <a:t> </a:t>
            </a:r>
            <a:r>
              <a:rPr lang="en-US" dirty="0" err="1"/>
              <a:t>tespit</a:t>
            </a:r>
            <a:r>
              <a:rPr lang="en-US" dirty="0"/>
              <a:t> </a:t>
            </a:r>
            <a:r>
              <a:rPr lang="en-US" dirty="0" err="1"/>
              <a:t>edilmesi</a:t>
            </a:r>
            <a:r>
              <a:rPr lang="en-US" dirty="0"/>
              <a:t> </a:t>
            </a:r>
            <a:r>
              <a:rPr lang="en-US" dirty="0" err="1"/>
              <a:t>gerekliliği</a:t>
            </a:r>
            <a:r>
              <a:rPr lang="en-US" dirty="0"/>
              <a:t> </a:t>
            </a:r>
            <a:r>
              <a:rPr lang="tr-TR" dirty="0" smtClean="0"/>
              <a:t>ortadadır.</a:t>
            </a:r>
            <a:endParaRPr lang="tr-TR" dirty="0"/>
          </a:p>
        </p:txBody>
      </p:sp>
    </p:spTree>
    <p:extLst>
      <p:ext uri="{BB962C8B-B14F-4D97-AF65-F5344CB8AC3E}">
        <p14:creationId xmlns:p14="http://schemas.microsoft.com/office/powerpoint/2010/main" val="444341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Saldırganlar Ne Kadar Engellenebiliyor?</a:t>
            </a:r>
            <a:endParaRPr lang="en-US" dirty="0"/>
          </a:p>
        </p:txBody>
      </p:sp>
      <p:sp>
        <p:nvSpPr>
          <p:cNvPr id="4" name="İçerik Yer Tutucusu 3"/>
          <p:cNvSpPr>
            <a:spLocks noGrp="1"/>
          </p:cNvSpPr>
          <p:nvPr>
            <p:ph idx="1"/>
          </p:nvPr>
        </p:nvSpPr>
        <p:spPr>
          <a:xfrm>
            <a:off x="1097280" y="1950781"/>
            <a:ext cx="10058400" cy="4023360"/>
          </a:xfrm>
        </p:spPr>
        <p:txBody>
          <a:bodyPr/>
          <a:lstStyle/>
          <a:p>
            <a:r>
              <a:rPr lang="en-US" dirty="0" err="1"/>
              <a:t>Saldırganların</a:t>
            </a:r>
            <a:r>
              <a:rPr lang="en-US" dirty="0"/>
              <a:t> </a:t>
            </a:r>
            <a:r>
              <a:rPr lang="en-US" dirty="0" err="1"/>
              <a:t>sistemlere</a:t>
            </a:r>
            <a:r>
              <a:rPr lang="en-US" dirty="0"/>
              <a:t> </a:t>
            </a:r>
            <a:r>
              <a:rPr lang="en-US" dirty="0" err="1"/>
              <a:t>dakikalar</a:t>
            </a:r>
            <a:r>
              <a:rPr lang="en-US" dirty="0"/>
              <a:t> </a:t>
            </a:r>
            <a:r>
              <a:rPr lang="en-US" dirty="0" err="1"/>
              <a:t>içerisinde</a:t>
            </a:r>
            <a:r>
              <a:rPr lang="en-US" dirty="0"/>
              <a:t> </a:t>
            </a:r>
            <a:r>
              <a:rPr lang="en-US" dirty="0" err="1"/>
              <a:t>sızabildikleri</a:t>
            </a:r>
            <a:r>
              <a:rPr lang="en-US" dirty="0"/>
              <a:t> </a:t>
            </a:r>
            <a:r>
              <a:rPr lang="en-US" dirty="0" err="1"/>
              <a:t>aşağıdaki</a:t>
            </a:r>
            <a:r>
              <a:rPr lang="en-US" dirty="0"/>
              <a:t> </a:t>
            </a:r>
            <a:r>
              <a:rPr lang="en-US" dirty="0" err="1"/>
              <a:t>şekilde</a:t>
            </a:r>
            <a:r>
              <a:rPr lang="en-US" dirty="0"/>
              <a:t> </a:t>
            </a:r>
            <a:r>
              <a:rPr lang="en-US" dirty="0" err="1" smtClean="0"/>
              <a:t>görülmektedir</a:t>
            </a:r>
            <a:r>
              <a:rPr lang="tr-TR" dirty="0" smtClean="0"/>
              <a:t>:</a:t>
            </a:r>
          </a:p>
          <a:p>
            <a:endParaRPr lang="tr-TR" dirty="0" smtClean="0"/>
          </a:p>
          <a:p>
            <a:endParaRPr lang="en-US" dirty="0"/>
          </a:p>
        </p:txBody>
      </p:sp>
      <p:pic>
        <p:nvPicPr>
          <p:cNvPr id="7" name="Picture 4" descr="https://media.licdn.com/mpr/mpr/AAEAAQAAAAAAAAl-AAAAJGI3NmEwZmE5LWYxZjUtNDdkYi1hNmYyLTIwZTY5OWQ4NTUyZ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5896" y="2507041"/>
            <a:ext cx="654367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02398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İşlevleri</a:t>
            </a:r>
            <a:endParaRPr lang="en-US" dirty="0"/>
          </a:p>
        </p:txBody>
      </p:sp>
      <p:sp>
        <p:nvSpPr>
          <p:cNvPr id="3" name="İçerik Yer Tutucusu 2"/>
          <p:cNvSpPr>
            <a:spLocks noGrp="1"/>
          </p:cNvSpPr>
          <p:nvPr>
            <p:ph idx="1"/>
          </p:nvPr>
        </p:nvSpPr>
        <p:spPr/>
        <p:txBody>
          <a:bodyPr>
            <a:normAutofit/>
          </a:bodyPr>
          <a:lstStyle/>
          <a:p>
            <a:pPr marL="0" indent="0">
              <a:buNone/>
            </a:pPr>
            <a:r>
              <a:rPr lang="tr-TR" b="1" dirty="0" smtClean="0"/>
              <a:t>Korunan</a:t>
            </a:r>
            <a:r>
              <a:rPr lang="tr-TR" dirty="0" smtClean="0"/>
              <a:t> s</a:t>
            </a:r>
            <a:r>
              <a:rPr lang="en-US" dirty="0" err="1" smtClean="0"/>
              <a:t>istemlere</a:t>
            </a:r>
            <a:r>
              <a:rPr lang="en-US" dirty="0" smtClean="0"/>
              <a:t> </a:t>
            </a:r>
            <a:r>
              <a:rPr lang="en-US" dirty="0" err="1"/>
              <a:t>girmeyi</a:t>
            </a:r>
            <a:r>
              <a:rPr lang="en-US" dirty="0"/>
              <a:t> </a:t>
            </a:r>
            <a:r>
              <a:rPr lang="en-US" dirty="0" err="1"/>
              <a:t>başaran</a:t>
            </a:r>
            <a:r>
              <a:rPr lang="en-US" dirty="0"/>
              <a:t> </a:t>
            </a:r>
            <a:r>
              <a:rPr lang="en-US" dirty="0" err="1"/>
              <a:t>bir</a:t>
            </a:r>
            <a:r>
              <a:rPr lang="en-US" dirty="0"/>
              <a:t> </a:t>
            </a:r>
            <a:r>
              <a:rPr lang="en-US" dirty="0" err="1"/>
              <a:t>saldırganın</a:t>
            </a:r>
            <a:r>
              <a:rPr lang="en-US" dirty="0"/>
              <a:t> </a:t>
            </a:r>
            <a:r>
              <a:rPr lang="en-US" dirty="0" err="1"/>
              <a:t>varlığını</a:t>
            </a:r>
            <a:r>
              <a:rPr lang="en-US" dirty="0"/>
              <a:t> </a:t>
            </a:r>
            <a:r>
              <a:rPr lang="en-US" b="1" dirty="0" err="1"/>
              <a:t>Tespit</a:t>
            </a:r>
            <a:r>
              <a:rPr lang="en-US" dirty="0"/>
              <a:t> </a:t>
            </a:r>
            <a:r>
              <a:rPr lang="en-US" dirty="0" err="1"/>
              <a:t>etmek</a:t>
            </a:r>
            <a:r>
              <a:rPr lang="en-US" dirty="0"/>
              <a:t>, </a:t>
            </a:r>
            <a:r>
              <a:rPr lang="en-US" dirty="0" err="1"/>
              <a:t>saldırganın</a:t>
            </a:r>
            <a:r>
              <a:rPr lang="en-US" dirty="0"/>
              <a:t> </a:t>
            </a:r>
            <a:r>
              <a:rPr lang="en-US" dirty="0" err="1"/>
              <a:t>sistemlere</a:t>
            </a:r>
            <a:r>
              <a:rPr lang="en-US" dirty="0"/>
              <a:t> </a:t>
            </a:r>
            <a:r>
              <a:rPr lang="en-US" dirty="0" err="1"/>
              <a:t>yayılmasını</a:t>
            </a:r>
            <a:r>
              <a:rPr lang="en-US" dirty="0"/>
              <a:t> (lateral movement) </a:t>
            </a:r>
            <a:r>
              <a:rPr lang="en-US" dirty="0" err="1"/>
              <a:t>ve</a:t>
            </a:r>
            <a:r>
              <a:rPr lang="en-US" dirty="0"/>
              <a:t> </a:t>
            </a:r>
            <a:r>
              <a:rPr lang="en-US" dirty="0" err="1"/>
              <a:t>veriyi</a:t>
            </a:r>
            <a:r>
              <a:rPr lang="en-US" dirty="0"/>
              <a:t> </a:t>
            </a:r>
            <a:r>
              <a:rPr lang="en-US" dirty="0" err="1"/>
              <a:t>dışarı</a:t>
            </a:r>
            <a:r>
              <a:rPr lang="en-US" dirty="0"/>
              <a:t> </a:t>
            </a:r>
            <a:r>
              <a:rPr lang="en-US" dirty="0" err="1"/>
              <a:t>çıkarmasını</a:t>
            </a:r>
            <a:r>
              <a:rPr lang="en-US" dirty="0"/>
              <a:t> </a:t>
            </a:r>
            <a:r>
              <a:rPr lang="tr-TR" dirty="0" smtClean="0"/>
              <a:t>(</a:t>
            </a:r>
            <a:r>
              <a:rPr lang="tr-TR" dirty="0" err="1" smtClean="0"/>
              <a:t>exfiltration</a:t>
            </a:r>
            <a:r>
              <a:rPr lang="tr-TR" dirty="0" smtClean="0"/>
              <a:t>) </a:t>
            </a:r>
            <a:r>
              <a:rPr lang="en-US" dirty="0" err="1" smtClean="0"/>
              <a:t>engellemede</a:t>
            </a:r>
            <a:r>
              <a:rPr lang="en-US" dirty="0" smtClean="0"/>
              <a:t> </a:t>
            </a:r>
            <a:r>
              <a:rPr lang="en-US" dirty="0" err="1"/>
              <a:t>çok</a:t>
            </a:r>
            <a:r>
              <a:rPr lang="en-US" dirty="0"/>
              <a:t> </a:t>
            </a:r>
            <a:r>
              <a:rPr lang="en-US" dirty="0" err="1"/>
              <a:t>önemli</a:t>
            </a:r>
            <a:r>
              <a:rPr lang="en-US" dirty="0"/>
              <a:t> </a:t>
            </a:r>
            <a:r>
              <a:rPr lang="en-US" dirty="0" err="1"/>
              <a:t>bir</a:t>
            </a:r>
            <a:r>
              <a:rPr lang="en-US" dirty="0"/>
              <a:t> </a:t>
            </a:r>
            <a:r>
              <a:rPr lang="en-US" dirty="0" err="1" smtClean="0"/>
              <a:t>adım</a:t>
            </a:r>
            <a:r>
              <a:rPr lang="tr-TR" dirty="0" err="1" smtClean="0"/>
              <a:t>dır</a:t>
            </a:r>
            <a:r>
              <a:rPr lang="tr-TR" dirty="0" smtClean="0"/>
              <a:t>.</a:t>
            </a:r>
          </a:p>
          <a:p>
            <a:pPr marL="0" indent="0">
              <a:buNone/>
            </a:pPr>
            <a:r>
              <a:rPr lang="en-US" dirty="0" err="1"/>
              <a:t>Tespit</a:t>
            </a:r>
            <a:r>
              <a:rPr lang="en-US" dirty="0"/>
              <a:t> </a:t>
            </a:r>
            <a:r>
              <a:rPr lang="en-US" dirty="0" err="1"/>
              <a:t>sonrası</a:t>
            </a:r>
            <a:r>
              <a:rPr lang="en-US" dirty="0"/>
              <a:t> </a:t>
            </a:r>
            <a:r>
              <a:rPr lang="en-US" dirty="0" err="1"/>
              <a:t>olaya</a:t>
            </a:r>
            <a:r>
              <a:rPr lang="en-US" dirty="0"/>
              <a:t> </a:t>
            </a:r>
            <a:r>
              <a:rPr lang="en-US" dirty="0" err="1"/>
              <a:t>doğru</a:t>
            </a:r>
            <a:r>
              <a:rPr lang="en-US" dirty="0"/>
              <a:t> </a:t>
            </a:r>
            <a:r>
              <a:rPr lang="en-US" dirty="0" err="1"/>
              <a:t>ve</a:t>
            </a:r>
            <a:r>
              <a:rPr lang="en-US" dirty="0"/>
              <a:t> </a:t>
            </a:r>
            <a:r>
              <a:rPr lang="en-US" dirty="0" err="1"/>
              <a:t>zamanlı</a:t>
            </a:r>
            <a:r>
              <a:rPr lang="en-US" dirty="0"/>
              <a:t> </a:t>
            </a:r>
            <a:r>
              <a:rPr lang="en-US" dirty="0" err="1"/>
              <a:t>bir</a:t>
            </a:r>
            <a:r>
              <a:rPr lang="en-US" dirty="0"/>
              <a:t> </a:t>
            </a:r>
            <a:r>
              <a:rPr lang="en-US" dirty="0" err="1"/>
              <a:t>şekilde</a:t>
            </a:r>
            <a:r>
              <a:rPr lang="en-US" dirty="0"/>
              <a:t> </a:t>
            </a:r>
            <a:r>
              <a:rPr lang="en-US" b="1" dirty="0" err="1"/>
              <a:t>Müdahale</a:t>
            </a:r>
            <a:r>
              <a:rPr lang="en-US" dirty="0"/>
              <a:t> </a:t>
            </a:r>
            <a:r>
              <a:rPr lang="en-US" dirty="0" err="1"/>
              <a:t>edebilmek</a:t>
            </a:r>
            <a:r>
              <a:rPr lang="en-US" dirty="0"/>
              <a:t> </a:t>
            </a:r>
            <a:r>
              <a:rPr lang="en-US" dirty="0" err="1"/>
              <a:t>gerekmektedir</a:t>
            </a:r>
            <a:r>
              <a:rPr lang="en-US" dirty="0"/>
              <a:t>. </a:t>
            </a:r>
            <a:endParaRPr lang="tr-TR" dirty="0" smtClean="0"/>
          </a:p>
          <a:p>
            <a:pPr marL="0" indent="0">
              <a:buNone/>
            </a:pPr>
            <a:r>
              <a:rPr lang="en-US" dirty="0" err="1" smtClean="0"/>
              <a:t>Sonrasında</a:t>
            </a:r>
            <a:r>
              <a:rPr lang="en-US" dirty="0" smtClean="0"/>
              <a:t> </a:t>
            </a:r>
            <a:r>
              <a:rPr lang="en-US" dirty="0" err="1"/>
              <a:t>ise</a:t>
            </a:r>
            <a:r>
              <a:rPr lang="en-US" dirty="0"/>
              <a:t> </a:t>
            </a:r>
            <a:r>
              <a:rPr lang="en-US" dirty="0" err="1"/>
              <a:t>sistemleri</a:t>
            </a:r>
            <a:r>
              <a:rPr lang="en-US" dirty="0"/>
              <a:t> </a:t>
            </a:r>
            <a:r>
              <a:rPr lang="en-US" dirty="0" err="1"/>
              <a:t>güvenli</a:t>
            </a:r>
            <a:r>
              <a:rPr lang="en-US" dirty="0"/>
              <a:t> hale </a:t>
            </a:r>
            <a:r>
              <a:rPr lang="en-US" dirty="0" err="1"/>
              <a:t>getirecek</a:t>
            </a:r>
            <a:r>
              <a:rPr lang="en-US" dirty="0"/>
              <a:t> </a:t>
            </a:r>
            <a:r>
              <a:rPr lang="en-US" b="1" dirty="0"/>
              <a:t>Geri </a:t>
            </a:r>
            <a:r>
              <a:rPr lang="en-US" b="1" dirty="0" err="1"/>
              <a:t>dönüş</a:t>
            </a:r>
            <a:r>
              <a:rPr lang="en-US" dirty="0"/>
              <a:t> </a:t>
            </a:r>
            <a:r>
              <a:rPr lang="en-US" dirty="0" err="1"/>
              <a:t>çalışmalarını</a:t>
            </a:r>
            <a:r>
              <a:rPr lang="en-US" dirty="0"/>
              <a:t> </a:t>
            </a:r>
            <a:r>
              <a:rPr lang="en-US" dirty="0" err="1"/>
              <a:t>yapmak</a:t>
            </a:r>
            <a:r>
              <a:rPr lang="en-US" dirty="0"/>
              <a:t> </a:t>
            </a:r>
            <a:r>
              <a:rPr lang="en-US" dirty="0" err="1"/>
              <a:t>önemlidir</a:t>
            </a:r>
            <a:r>
              <a:rPr lang="en-US" dirty="0"/>
              <a:t>.  </a:t>
            </a:r>
            <a:endParaRPr lang="tr-TR" dirty="0"/>
          </a:p>
        </p:txBody>
      </p:sp>
    </p:spTree>
    <p:extLst>
      <p:ext uri="{BB962C8B-B14F-4D97-AF65-F5344CB8AC3E}">
        <p14:creationId xmlns:p14="http://schemas.microsoft.com/office/powerpoint/2010/main" val="42298531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Siber Operasyon Merkezi Bileşenleri</a:t>
            </a:r>
            <a:endParaRPr lang="en-US" dirty="0"/>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3944102507"/>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20650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Bileşenleri</a:t>
            </a:r>
            <a:endParaRPr lang="en-US" dirty="0"/>
          </a:p>
        </p:txBody>
      </p:sp>
      <p:sp>
        <p:nvSpPr>
          <p:cNvPr id="4" name="İçerik Yer Tutucusu 3"/>
          <p:cNvSpPr>
            <a:spLocks noGrp="1"/>
          </p:cNvSpPr>
          <p:nvPr>
            <p:ph idx="1"/>
          </p:nvPr>
        </p:nvSpPr>
        <p:spPr>
          <a:xfrm>
            <a:off x="1097280" y="1950781"/>
            <a:ext cx="10058400" cy="4023360"/>
          </a:xfrm>
        </p:spPr>
        <p:txBody>
          <a:bodyPr/>
          <a:lstStyle/>
          <a:p>
            <a:r>
              <a:rPr lang="en-US" dirty="0" err="1"/>
              <a:t>Tespit</a:t>
            </a:r>
            <a:r>
              <a:rPr lang="en-US" dirty="0"/>
              <a:t> </a:t>
            </a:r>
            <a:r>
              <a:rPr lang="en-US" dirty="0" err="1"/>
              <a:t>edemediğiniz</a:t>
            </a:r>
            <a:r>
              <a:rPr lang="en-US" dirty="0"/>
              <a:t> </a:t>
            </a:r>
            <a:r>
              <a:rPr lang="en-US" dirty="0" err="1"/>
              <a:t>ve</a:t>
            </a:r>
            <a:r>
              <a:rPr lang="en-US" dirty="0"/>
              <a:t> </a:t>
            </a:r>
            <a:r>
              <a:rPr lang="en-US" dirty="0" err="1"/>
              <a:t>Müdahale</a:t>
            </a:r>
            <a:r>
              <a:rPr lang="en-US" dirty="0"/>
              <a:t> </a:t>
            </a:r>
            <a:r>
              <a:rPr lang="en-US" dirty="0" err="1"/>
              <a:t>edilmeyen</a:t>
            </a:r>
            <a:r>
              <a:rPr lang="en-US" dirty="0"/>
              <a:t> her </a:t>
            </a:r>
            <a:r>
              <a:rPr lang="tr-TR" dirty="0" smtClean="0"/>
              <a:t>saldırı</a:t>
            </a:r>
            <a:r>
              <a:rPr lang="en-US" dirty="0" smtClean="0"/>
              <a:t> </a:t>
            </a:r>
            <a:r>
              <a:rPr lang="en-US" dirty="0" err="1"/>
              <a:t>Sızıntıya</a:t>
            </a:r>
            <a:r>
              <a:rPr lang="en-US" dirty="0"/>
              <a:t> </a:t>
            </a:r>
            <a:r>
              <a:rPr lang="en-US" dirty="0" err="1"/>
              <a:t>dönüşür</a:t>
            </a:r>
            <a:r>
              <a:rPr lang="en-US" dirty="0"/>
              <a:t>!</a:t>
            </a:r>
            <a:r>
              <a:rPr lang="tr-TR" dirty="0" smtClean="0"/>
              <a:t>:</a:t>
            </a:r>
          </a:p>
          <a:p>
            <a:endParaRPr lang="tr-TR" dirty="0" smtClean="0"/>
          </a:p>
          <a:p>
            <a:endParaRPr lang="en-US" dirty="0"/>
          </a:p>
        </p:txBody>
      </p:sp>
      <p:pic>
        <p:nvPicPr>
          <p:cNvPr id="5" name="Picture 2" descr="https://media.licdn.com/mpr/mpr/AAEAAQAAAAAAAAgeAAAAJGZjY2U5NGZiLTY1OGItNDE2Ny1iMzQ1LWU1NzJiN2QyNGI2M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389" y="2402851"/>
            <a:ext cx="7553464" cy="3666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502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Ana Faaliyetleri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graphicFrame>
        <p:nvGraphicFramePr>
          <p:cNvPr id="7" name="İçerik Yer Tutucusu 6"/>
          <p:cNvGraphicFramePr>
            <a:graphicFrameLocks noGrp="1"/>
          </p:cNvGraphicFramePr>
          <p:nvPr>
            <p:ph idx="1"/>
            <p:extLst>
              <p:ext uri="{D42A27DB-BD31-4B8C-83A1-F6EECF244321}">
                <p14:modId xmlns:p14="http://schemas.microsoft.com/office/powerpoint/2010/main" val="1007125535"/>
              </p:ext>
            </p:extLst>
          </p:nvPr>
        </p:nvGraphicFramePr>
        <p:xfrm>
          <a:off x="1096963" y="1846263"/>
          <a:ext cx="10058400" cy="4079240"/>
        </p:xfrm>
        <a:graphic>
          <a:graphicData uri="http://schemas.openxmlformats.org/drawingml/2006/table">
            <a:tbl>
              <a:tblPr firstRow="1" bandRow="1">
                <a:tableStyleId>{0E3FDE45-AF77-4B5C-9715-49D594BDF05E}</a:tableStyleId>
              </a:tblPr>
              <a:tblGrid>
                <a:gridCol w="10058400">
                  <a:extLst>
                    <a:ext uri="{9D8B030D-6E8A-4147-A177-3AD203B41FA5}">
                      <a16:colId xmlns:a16="http://schemas.microsoft.com/office/drawing/2014/main" val="4282072305"/>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Sürekli</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güvenlik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izleme</a:t>
                      </a:r>
                      <a:r>
                        <a:rPr lang="tr-TR" sz="1800" b="0" i="0" kern="1200" dirty="0" smtClean="0">
                          <a:solidFill>
                            <a:schemeClr val="tx1"/>
                          </a:solidFill>
                          <a:effectLst/>
                          <a:latin typeface="+mn-lt"/>
                          <a:ea typeface="+mn-ea"/>
                          <a:cs typeface="+mn-cs"/>
                        </a:rPr>
                        <a:t> (7/24)</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97807563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Siber</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güvenlik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risklerinin</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belirlenmesi</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ve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bu</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risklere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karşı</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güvenlik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kontrollerinin</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hayata</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geçirilmesi</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08778847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Sürekli</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Zafiyet</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değerlendirme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ve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iyileştirme</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652985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Siber</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Tehdit</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İstihbaratı</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227656738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Siber</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olaylara</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müdahale</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319731870"/>
                  </a:ext>
                </a:extLst>
              </a:tr>
              <a:tr h="370840">
                <a:tc>
                  <a:txBody>
                    <a:bodyPr/>
                    <a:lstStyle/>
                    <a:p>
                      <a:pPr fontAlgn="base"/>
                      <a:r>
                        <a:rPr lang="en-US" sz="1800" b="0" i="0" kern="1200" dirty="0" err="1" smtClean="0">
                          <a:solidFill>
                            <a:schemeClr val="tx1"/>
                          </a:solidFill>
                          <a:effectLst/>
                          <a:latin typeface="+mn-lt"/>
                          <a:ea typeface="+mn-ea"/>
                          <a:cs typeface="+mn-cs"/>
                        </a:rPr>
                        <a:t>Siber</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güvenlik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organizasyonun</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oluşturulması</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ve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idame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edilmesi</a:t>
                      </a:r>
                      <a:endParaRPr lang="en-US" sz="1800" b="0" i="0" kern="1200" dirty="0">
                        <a:solidFill>
                          <a:schemeClr val="tx1"/>
                        </a:solidFill>
                        <a:effectLst/>
                        <a:latin typeface="+mn-lt"/>
                        <a:ea typeface="+mn-ea"/>
                        <a:cs typeface="+mn-cs"/>
                      </a:endParaRPr>
                    </a:p>
                  </a:txBody>
                  <a:tcPr/>
                </a:tc>
                <a:extLst>
                  <a:ext uri="{0D108BD9-81ED-4DB2-BD59-A6C34878D82A}">
                    <a16:rowId xmlns:a16="http://schemas.microsoft.com/office/drawing/2014/main" val="313554729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Güvenlik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teknolojilerinin</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yönetimi</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33495957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Süreç</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geliştirme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ve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yönetimi</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11000618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Güvenlik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stratejisi</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oluşturma</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36994028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İş</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sürekliliğinin</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sağlanması</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ve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etkin</a:t>
                      </a:r>
                      <a:r>
                        <a:rPr lang="en-US" sz="1800" b="0" i="0" kern="1200" dirty="0" smtClean="0">
                          <a:solidFill>
                            <a:schemeClr val="tx1"/>
                          </a:solidFill>
                          <a:effectLst/>
                          <a:latin typeface="+mn-lt"/>
                          <a:ea typeface="+mn-ea"/>
                          <a:cs typeface="+mn-cs"/>
                        </a:rPr>
                        <a:t> </a:t>
                      </a:r>
                      <a:r>
                        <a:rPr lang="tr-TR" sz="1800" b="0" i="0" kern="1200" dirty="0" smtClean="0">
                          <a:solidFill>
                            <a:schemeClr val="tx1"/>
                          </a:solidFill>
                          <a:effectLst/>
                          <a:latin typeface="+mn-lt"/>
                          <a:ea typeface="+mn-ea"/>
                          <a:cs typeface="+mn-cs"/>
                        </a:rPr>
                        <a:t>g</a:t>
                      </a:r>
                      <a:r>
                        <a:rPr lang="en-US" sz="1800" b="0" i="0" kern="1200" dirty="0" err="1" smtClean="0">
                          <a:solidFill>
                            <a:schemeClr val="tx1"/>
                          </a:solidFill>
                          <a:effectLst/>
                          <a:latin typeface="+mn-lt"/>
                          <a:ea typeface="+mn-ea"/>
                          <a:cs typeface="+mn-cs"/>
                        </a:rPr>
                        <a:t>eri</a:t>
                      </a:r>
                      <a:r>
                        <a:rPr lang="en-US" sz="1800" b="0" i="0" kern="1200" dirty="0" smtClean="0">
                          <a:solidFill>
                            <a:schemeClr val="tx1"/>
                          </a:solidFill>
                          <a:effectLst/>
                          <a:latin typeface="+mn-lt"/>
                          <a:ea typeface="+mn-ea"/>
                          <a:cs typeface="+mn-cs"/>
                        </a:rPr>
                        <a:t> </a:t>
                      </a:r>
                      <a:r>
                        <a:rPr lang="tr-TR" sz="1800" b="0" i="0" kern="1200" dirty="0" smtClean="0">
                          <a:solidFill>
                            <a:schemeClr val="tx1"/>
                          </a:solidFill>
                          <a:effectLst/>
                          <a:latin typeface="+mn-lt"/>
                          <a:ea typeface="+mn-ea"/>
                          <a:cs typeface="+mn-cs"/>
                        </a:rPr>
                        <a:t>d</a:t>
                      </a:r>
                      <a:r>
                        <a:rPr lang="en-US" sz="1800" b="0" i="0" kern="1200" dirty="0" err="1" smtClean="0">
                          <a:solidFill>
                            <a:schemeClr val="tx1"/>
                          </a:solidFill>
                          <a:effectLst/>
                          <a:latin typeface="+mn-lt"/>
                          <a:ea typeface="+mn-ea"/>
                          <a:cs typeface="+mn-cs"/>
                        </a:rPr>
                        <a:t>önüş</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351643548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tx1"/>
                          </a:solidFill>
                          <a:effectLst/>
                          <a:latin typeface="+mn-lt"/>
                          <a:ea typeface="+mn-ea"/>
                          <a:cs typeface="+mn-cs"/>
                        </a:rPr>
                        <a:t>Eğitim</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sürekli</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öğrenme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ve</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farkındalık</a:t>
                      </a:r>
                      <a:r>
                        <a:rPr lang="en-US" sz="1800" b="0" i="0" kern="1200" dirty="0" smtClean="0">
                          <a:solidFill>
                            <a:schemeClr val="tx1"/>
                          </a:solidFill>
                          <a:effectLst/>
                          <a:latin typeface="+mn-lt"/>
                          <a:ea typeface="+mn-ea"/>
                          <a:cs typeface="+mn-cs"/>
                        </a:rPr>
                        <a:t> </a:t>
                      </a:r>
                      <a:r>
                        <a:rPr lang="en-US" sz="1800" b="0" i="0" kern="1200" dirty="0" err="1" smtClean="0">
                          <a:solidFill>
                            <a:schemeClr val="tx1"/>
                          </a:solidFill>
                          <a:effectLst/>
                          <a:latin typeface="+mn-lt"/>
                          <a:ea typeface="+mn-ea"/>
                          <a:cs typeface="+mn-cs"/>
                        </a:rPr>
                        <a:t>sağlama</a:t>
                      </a:r>
                      <a:endParaRPr lang="en-US" sz="18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2905866880"/>
                  </a:ext>
                </a:extLst>
              </a:tr>
            </a:tbl>
          </a:graphicData>
        </a:graphic>
      </p:graphicFrame>
    </p:spTree>
    <p:extLst>
      <p:ext uri="{BB962C8B-B14F-4D97-AF65-F5344CB8AC3E}">
        <p14:creationId xmlns:p14="http://schemas.microsoft.com/office/powerpoint/2010/main" val="2487600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Kurulumu</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lstStyle/>
          <a:p>
            <a:r>
              <a:rPr lang="tr-TR" dirty="0" smtClean="0"/>
              <a:t>Metodolojik</a:t>
            </a:r>
          </a:p>
          <a:p>
            <a:r>
              <a:rPr lang="tr-TR" dirty="0" smtClean="0"/>
              <a:t>Bütçe ve kapsama uygun</a:t>
            </a:r>
          </a:p>
          <a:p>
            <a:r>
              <a:rPr lang="tr-TR" dirty="0" smtClean="0"/>
              <a:t>Siber Güvenlik Olgunluk Modeli çerçevesinde</a:t>
            </a:r>
          </a:p>
          <a:p>
            <a:r>
              <a:rPr lang="tr-TR" dirty="0" smtClean="0"/>
              <a:t>Zamanla geliştirerek ve iyileştirerek</a:t>
            </a:r>
            <a:endParaRPr lang="en-US" dirty="0"/>
          </a:p>
        </p:txBody>
      </p:sp>
      <p:pic>
        <p:nvPicPr>
          <p:cNvPr id="3074" name="Picture 2" descr="https://media.licdn.com/mpr/mpr/AAEAAQAAAAAAAAkgAAAAJDdiZTQ2Nzc4LTY5Y2YtNDRmYi1hODQ4LTdlZmUwOTNkNDE1YQ.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6261" y="3531340"/>
            <a:ext cx="6639672" cy="31221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311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Siber Operasyon Merkezi </a:t>
            </a:r>
            <a:r>
              <a:rPr lang="tr-TR" dirty="0" smtClean="0"/>
              <a:t>- Teknoloji</a:t>
            </a:r>
            <a:endParaRPr lang="en-US" dirty="0"/>
          </a:p>
        </p:txBody>
      </p:sp>
      <p:sp>
        <p:nvSpPr>
          <p:cNvPr id="6" name="İçerik Yer Tutucusu 2"/>
          <p:cNvSpPr txBox="1">
            <a:spLocks/>
          </p:cNvSpPr>
          <p:nvPr/>
        </p:nvSpPr>
        <p:spPr>
          <a:xfrm>
            <a:off x="1097280" y="18457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tr-TR" dirty="0" smtClean="0"/>
              <a:t> </a:t>
            </a:r>
            <a:endParaRPr lang="tr-TR" dirty="0"/>
          </a:p>
        </p:txBody>
      </p:sp>
      <p:sp>
        <p:nvSpPr>
          <p:cNvPr id="3" name="İçerik Yer Tutucusu 2"/>
          <p:cNvSpPr>
            <a:spLocks noGrp="1"/>
          </p:cNvSpPr>
          <p:nvPr>
            <p:ph idx="1"/>
          </p:nvPr>
        </p:nvSpPr>
        <p:spPr/>
        <p:txBody>
          <a:bodyPr/>
          <a:lstStyle/>
          <a:p>
            <a:r>
              <a:rPr lang="en-US" dirty="0" err="1"/>
              <a:t>Sürekli</a:t>
            </a:r>
            <a:r>
              <a:rPr lang="en-US" dirty="0"/>
              <a:t> </a:t>
            </a:r>
            <a:r>
              <a:rPr lang="en-US" dirty="0" err="1"/>
              <a:t>Güvenlik</a:t>
            </a:r>
            <a:r>
              <a:rPr lang="en-US" dirty="0"/>
              <a:t> </a:t>
            </a:r>
            <a:r>
              <a:rPr lang="en-US" dirty="0" err="1"/>
              <a:t>İzleme</a:t>
            </a:r>
            <a:r>
              <a:rPr lang="en-US" dirty="0"/>
              <a:t> </a:t>
            </a:r>
            <a:r>
              <a:rPr lang="en-US" dirty="0" err="1"/>
              <a:t>çerçevesinde</a:t>
            </a:r>
            <a:r>
              <a:rPr lang="en-US" dirty="0"/>
              <a:t>, </a:t>
            </a:r>
            <a:r>
              <a:rPr lang="en-US" dirty="0" err="1"/>
              <a:t>bir</a:t>
            </a:r>
            <a:r>
              <a:rPr lang="en-US" dirty="0"/>
              <a:t> </a:t>
            </a:r>
            <a:r>
              <a:rPr lang="en-US" dirty="0" err="1"/>
              <a:t>çok</a:t>
            </a:r>
            <a:r>
              <a:rPr lang="en-US" dirty="0"/>
              <a:t> </a:t>
            </a:r>
            <a:r>
              <a:rPr lang="en-US" dirty="0" err="1"/>
              <a:t>üretici</a:t>
            </a:r>
            <a:r>
              <a:rPr lang="en-US" dirty="0"/>
              <a:t> </a:t>
            </a:r>
            <a:r>
              <a:rPr lang="en-US" dirty="0" err="1"/>
              <a:t>ve</a:t>
            </a:r>
            <a:r>
              <a:rPr lang="en-US" dirty="0"/>
              <a:t> </a:t>
            </a:r>
            <a:r>
              <a:rPr lang="en-US" dirty="0" err="1"/>
              <a:t>danışmanlık</a:t>
            </a:r>
            <a:r>
              <a:rPr lang="en-US" dirty="0"/>
              <a:t> </a:t>
            </a:r>
            <a:r>
              <a:rPr lang="en-US" dirty="0" err="1"/>
              <a:t>firması</a:t>
            </a:r>
            <a:r>
              <a:rPr lang="en-US" dirty="0"/>
              <a:t> SIEM </a:t>
            </a:r>
            <a:r>
              <a:rPr lang="en-US" dirty="0" err="1"/>
              <a:t>ürünlerini</a:t>
            </a:r>
            <a:r>
              <a:rPr lang="en-US" dirty="0"/>
              <a:t> </a:t>
            </a:r>
            <a:r>
              <a:rPr lang="en-US" dirty="0" err="1"/>
              <a:t>merkeze</a:t>
            </a:r>
            <a:r>
              <a:rPr lang="en-US" dirty="0"/>
              <a:t> </a:t>
            </a:r>
            <a:r>
              <a:rPr lang="en-US" dirty="0" err="1"/>
              <a:t>konumlandırmaktadır</a:t>
            </a:r>
            <a:r>
              <a:rPr lang="en-US" dirty="0"/>
              <a:t>. </a:t>
            </a:r>
            <a:r>
              <a:rPr lang="en-US" dirty="0" err="1"/>
              <a:t>Ancak</a:t>
            </a:r>
            <a:r>
              <a:rPr lang="en-US" dirty="0"/>
              <a:t> </a:t>
            </a:r>
            <a:r>
              <a:rPr lang="en-US" dirty="0" err="1"/>
              <a:t>tek</a:t>
            </a:r>
            <a:r>
              <a:rPr lang="en-US" dirty="0"/>
              <a:t> </a:t>
            </a:r>
            <a:r>
              <a:rPr lang="en-US" dirty="0" err="1"/>
              <a:t>başına</a:t>
            </a:r>
            <a:r>
              <a:rPr lang="en-US" dirty="0"/>
              <a:t> SIEM </a:t>
            </a:r>
            <a:r>
              <a:rPr lang="en-US" dirty="0" err="1"/>
              <a:t>teknolojileri</a:t>
            </a:r>
            <a:r>
              <a:rPr lang="en-US" dirty="0"/>
              <a:t> ne </a:t>
            </a:r>
            <a:r>
              <a:rPr lang="en-US" dirty="0" err="1"/>
              <a:t>yazık</a:t>
            </a:r>
            <a:r>
              <a:rPr lang="en-US" dirty="0"/>
              <a:t> </a:t>
            </a:r>
            <a:r>
              <a:rPr lang="en-US" dirty="0" err="1"/>
              <a:t>ki</a:t>
            </a:r>
            <a:r>
              <a:rPr lang="en-US" dirty="0"/>
              <a:t> </a:t>
            </a:r>
            <a:r>
              <a:rPr lang="en-US" dirty="0" err="1"/>
              <a:t>bir</a:t>
            </a:r>
            <a:r>
              <a:rPr lang="en-US" dirty="0"/>
              <a:t> </a:t>
            </a:r>
            <a:r>
              <a:rPr lang="tr-TR" dirty="0" err="1" smtClean="0"/>
              <a:t>SOM’nin</a:t>
            </a:r>
            <a:r>
              <a:rPr lang="en-US" dirty="0" smtClean="0"/>
              <a:t> </a:t>
            </a:r>
            <a:r>
              <a:rPr lang="en-US" dirty="0" err="1"/>
              <a:t>idamesi</a:t>
            </a:r>
            <a:r>
              <a:rPr lang="en-US" dirty="0"/>
              <a:t> </a:t>
            </a:r>
            <a:r>
              <a:rPr lang="en-US" dirty="0" err="1"/>
              <a:t>için</a:t>
            </a:r>
            <a:r>
              <a:rPr lang="en-US" dirty="0"/>
              <a:t> </a:t>
            </a:r>
            <a:r>
              <a:rPr lang="en-US" dirty="0" err="1"/>
              <a:t>yeterli</a:t>
            </a:r>
            <a:r>
              <a:rPr lang="en-US" dirty="0"/>
              <a:t> </a:t>
            </a:r>
            <a:r>
              <a:rPr lang="en-US" dirty="0" err="1"/>
              <a:t>olmamakta</a:t>
            </a:r>
            <a:r>
              <a:rPr lang="en-US" dirty="0"/>
              <a:t> </a:t>
            </a:r>
            <a:r>
              <a:rPr lang="en-US" dirty="0" err="1"/>
              <a:t>ve</a:t>
            </a:r>
            <a:r>
              <a:rPr lang="en-US" dirty="0"/>
              <a:t> </a:t>
            </a:r>
            <a:r>
              <a:rPr lang="en-US" dirty="0" err="1"/>
              <a:t>destekleyici</a:t>
            </a:r>
            <a:r>
              <a:rPr lang="en-US" dirty="0"/>
              <a:t> </a:t>
            </a:r>
            <a:r>
              <a:rPr lang="en-US" dirty="0" err="1"/>
              <a:t>ek</a:t>
            </a:r>
            <a:r>
              <a:rPr lang="en-US" dirty="0"/>
              <a:t> </a:t>
            </a:r>
            <a:r>
              <a:rPr lang="en-US" dirty="0" err="1"/>
              <a:t>teknolojilere</a:t>
            </a:r>
            <a:r>
              <a:rPr lang="en-US" dirty="0"/>
              <a:t> </a:t>
            </a:r>
            <a:r>
              <a:rPr lang="en-US" dirty="0" err="1"/>
              <a:t>ihtiyaç</a:t>
            </a:r>
            <a:r>
              <a:rPr lang="en-US" dirty="0"/>
              <a:t> </a:t>
            </a:r>
            <a:r>
              <a:rPr lang="en-US" dirty="0" err="1"/>
              <a:t>duyulmaktadır</a:t>
            </a:r>
            <a:r>
              <a:rPr lang="en-US" dirty="0" smtClean="0"/>
              <a:t>.</a:t>
            </a:r>
            <a:endParaRPr lang="tr-TR" dirty="0" smtClean="0"/>
          </a:p>
          <a:p>
            <a:endParaRPr lang="en-US" dirty="0"/>
          </a:p>
        </p:txBody>
      </p:sp>
      <p:pic>
        <p:nvPicPr>
          <p:cNvPr id="1026" name="Picture 2" descr="siem solutio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131" y="2774660"/>
            <a:ext cx="7367443" cy="3307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902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Geçmişe bakış">
  <a:themeElements>
    <a:clrScheme name="Kırmızı Turuncu">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Geçmişe bakış">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eçmişe bakış">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docProps/app.xml><?xml version="1.0" encoding="utf-8"?>
<Properties xmlns="http://schemas.openxmlformats.org/officeDocument/2006/extended-properties" xmlns:vt="http://schemas.openxmlformats.org/officeDocument/2006/docPropsVTypes">
  <Template>TM02900720[[fn=Entegral]]</Template>
  <TotalTime>307</TotalTime>
  <Words>628</Words>
  <Application>Microsoft Office PowerPoint</Application>
  <PresentationFormat>Geniş ekran</PresentationFormat>
  <Paragraphs>85</Paragraphs>
  <Slides>17</Slides>
  <Notes>0</Notes>
  <HiddenSlides>0</HiddenSlides>
  <MMClips>0</MMClips>
  <ScaleCrop>false</ScaleCrop>
  <HeadingPairs>
    <vt:vector size="6" baseType="variant">
      <vt:variant>
        <vt:lpstr>Kullanılan Yazı Tipleri</vt:lpstr>
      </vt:variant>
      <vt:variant>
        <vt:i4>4</vt:i4>
      </vt:variant>
      <vt:variant>
        <vt:lpstr>Tema</vt:lpstr>
      </vt:variant>
      <vt:variant>
        <vt:i4>3</vt:i4>
      </vt:variant>
      <vt:variant>
        <vt:lpstr>Slayt Başlıkları</vt:lpstr>
      </vt:variant>
      <vt:variant>
        <vt:i4>17</vt:i4>
      </vt:variant>
    </vt:vector>
  </HeadingPairs>
  <TitlesOfParts>
    <vt:vector size="24" baseType="lpstr">
      <vt:lpstr>Arial</vt:lpstr>
      <vt:lpstr>Calibri</vt:lpstr>
      <vt:lpstr>Calibri Light</vt:lpstr>
      <vt:lpstr>Wingdings 2</vt:lpstr>
      <vt:lpstr>HDOfficeLightV0</vt:lpstr>
      <vt:lpstr>1_HDOfficeLightV0</vt:lpstr>
      <vt:lpstr>Geçmişe bakış</vt:lpstr>
      <vt:lpstr>Siber Operasyon Merkezi</vt:lpstr>
      <vt:lpstr>Neden İhtiyaç Var?</vt:lpstr>
      <vt:lpstr>Saldırganlar Ne Kadar Engellenebiliyor?</vt:lpstr>
      <vt:lpstr>Siber Operasyon Merkezi İşlevleri</vt:lpstr>
      <vt:lpstr>Siber Operasyon Merkezi Bileşenleri</vt:lpstr>
      <vt:lpstr>Siber Operasyon Merkezi Bileşenleri</vt:lpstr>
      <vt:lpstr>Siber Operasyon Merkezi Ana Faaliyetleri</vt:lpstr>
      <vt:lpstr>Siber Operasyon Merkezi Kurulumu</vt:lpstr>
      <vt:lpstr>Siber Operasyon Merkezi - Teknoloji</vt:lpstr>
      <vt:lpstr>Siber Operasyon Merkezi - Teknoloji</vt:lpstr>
      <vt:lpstr>Siber Operasyon Merkezi - Teknoloji</vt:lpstr>
      <vt:lpstr>Siber Operasyon Merkezi - Teknoloji</vt:lpstr>
      <vt:lpstr>Siber Operasyon Merkezi - Teknoloji</vt:lpstr>
      <vt:lpstr>Siber Operasyon Merkezi - Teknoloji</vt:lpstr>
      <vt:lpstr>Siber Operasyon Merkezi - İnsan</vt:lpstr>
      <vt:lpstr>Siber Operasyon Merkezi - Süreçler</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Siber Güvenlik  Temel Kavramları</dc:title>
  <dc:creator>Windows User</dc:creator>
  <cp:lastModifiedBy>Windows User</cp:lastModifiedBy>
  <cp:revision>69</cp:revision>
  <dcterms:created xsi:type="dcterms:W3CDTF">2018-02-21T06:57:25Z</dcterms:created>
  <dcterms:modified xsi:type="dcterms:W3CDTF">2018-05-14T06:51:05Z</dcterms:modified>
</cp:coreProperties>
</file>