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  <p:sldMasterId id="2147483750" r:id="rId2"/>
    <p:sldMasterId id="2147483774" r:id="rId3"/>
  </p:sldMasterIdLst>
  <p:sldIdLst>
    <p:sldId id="256" r:id="rId4"/>
    <p:sldId id="257" r:id="rId5"/>
    <p:sldId id="258" r:id="rId6"/>
    <p:sldId id="259" r:id="rId7"/>
    <p:sldId id="261" r:id="rId8"/>
    <p:sldId id="262" r:id="rId9"/>
    <p:sldId id="267" r:id="rId10"/>
    <p:sldId id="260" r:id="rId11"/>
    <p:sldId id="263" r:id="rId12"/>
    <p:sldId id="264" r:id="rId13"/>
    <p:sldId id="265" r:id="rId14"/>
    <p:sldId id="266" r:id="rId15"/>
    <p:sldId id="268" r:id="rId16"/>
    <p:sldId id="269" r:id="rId17"/>
    <p:sldId id="270" r:id="rId18"/>
    <p:sldId id="27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846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497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572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387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312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723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40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4532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0604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637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478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1733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008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0272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5825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88879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9000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09191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1125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8359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4429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0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046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1461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6735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0966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101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290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752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23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779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777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674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421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7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757EBDB-F3ED-411C-96DC-808A9EAF08D1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56FB3D5-69B4-4E9B-9F47-987306182CA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233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malwr.com/" TargetMode="External"/><Relationship Id="rId2" Type="http://schemas.openxmlformats.org/officeDocument/2006/relationships/hyperlink" Target="https://www.hybrid-analysis.com/" TargetMode="Externa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9.jpeg"/><Relationship Id="rId4" Type="http://schemas.openxmlformats.org/officeDocument/2006/relationships/hyperlink" Target="https://www.virustotal.com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Siber Güvenlik </a:t>
            </a:r>
            <a:br>
              <a:rPr lang="tr-TR" dirty="0" smtClean="0"/>
            </a:br>
            <a:r>
              <a:rPr lang="tr-TR" dirty="0" smtClean="0"/>
              <a:t>Temel Kavramları</a:t>
            </a:r>
            <a:endParaRPr lang="en-US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Yılmaz Değirmenci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31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Sızma Testi Aşamaları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Ayak İzi Sürme (Bilgi Toplama)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err="1" smtClean="0"/>
              <a:t>Ping</a:t>
            </a:r>
            <a:r>
              <a:rPr lang="tr-TR" dirty="0" smtClean="0"/>
              <a:t>, </a:t>
            </a:r>
            <a:r>
              <a:rPr lang="tr-TR" dirty="0" err="1" smtClean="0"/>
              <a:t>nslookup</a:t>
            </a:r>
            <a:r>
              <a:rPr lang="tr-TR" dirty="0" smtClean="0"/>
              <a:t>, </a:t>
            </a:r>
            <a:r>
              <a:rPr lang="tr-TR" dirty="0" err="1" smtClean="0"/>
              <a:t>whois</a:t>
            </a:r>
            <a:r>
              <a:rPr lang="tr-TR" dirty="0" smtClean="0"/>
              <a:t>, net </a:t>
            </a:r>
            <a:r>
              <a:rPr lang="tr-TR" dirty="0" err="1" smtClean="0"/>
              <a:t>view</a:t>
            </a:r>
            <a:r>
              <a:rPr lang="tr-TR" dirty="0" smtClean="0"/>
              <a:t>, </a:t>
            </a:r>
            <a:r>
              <a:rPr lang="tr-TR" dirty="0" err="1" smtClean="0"/>
              <a:t>Shodan</a:t>
            </a:r>
            <a:r>
              <a:rPr lang="tr-TR" dirty="0" smtClean="0"/>
              <a:t> vs</a:t>
            </a:r>
            <a:r>
              <a:rPr lang="tr-TR" dirty="0" smtClean="0"/>
              <a:t>.</a:t>
            </a:r>
          </a:p>
          <a:p>
            <a:r>
              <a:rPr lang="tr-TR" dirty="0"/>
              <a:t>Ağ ve Cihaz Haritalama (</a:t>
            </a:r>
            <a:r>
              <a:rPr lang="tr-TR" dirty="0" err="1"/>
              <a:t>Enumeration</a:t>
            </a:r>
            <a:r>
              <a:rPr lang="tr-TR" dirty="0"/>
              <a:t>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err="1"/>
              <a:t>Nbtstat</a:t>
            </a:r>
            <a:r>
              <a:rPr lang="tr-TR" dirty="0"/>
              <a:t>, </a:t>
            </a:r>
            <a:r>
              <a:rPr lang="tr-TR" dirty="0" err="1"/>
              <a:t>netuse</a:t>
            </a:r>
            <a:r>
              <a:rPr lang="tr-TR" dirty="0"/>
              <a:t>, </a:t>
            </a:r>
            <a:r>
              <a:rPr lang="tr-TR" dirty="0" err="1"/>
              <a:t>smbclient</a:t>
            </a:r>
            <a:r>
              <a:rPr lang="tr-TR" dirty="0"/>
              <a:t>, </a:t>
            </a:r>
            <a:r>
              <a:rPr lang="tr-TR" dirty="0" err="1"/>
              <a:t>netdiscover</a:t>
            </a:r>
            <a:r>
              <a:rPr lang="tr-TR" dirty="0"/>
              <a:t>, </a:t>
            </a:r>
            <a:r>
              <a:rPr lang="tr-TR" dirty="0" err="1"/>
              <a:t>null</a:t>
            </a:r>
            <a:r>
              <a:rPr lang="tr-TR" dirty="0"/>
              <a:t> </a:t>
            </a:r>
            <a:r>
              <a:rPr lang="tr-TR" dirty="0" err="1"/>
              <a:t>session</a:t>
            </a:r>
            <a:r>
              <a:rPr lang="tr-TR" dirty="0"/>
              <a:t>, </a:t>
            </a:r>
            <a:r>
              <a:rPr lang="tr-TR" dirty="0" err="1"/>
              <a:t>PSTools</a:t>
            </a:r>
            <a:r>
              <a:rPr lang="tr-TR" dirty="0"/>
              <a:t> vs.</a:t>
            </a:r>
            <a:endParaRPr lang="tr-TR" dirty="0" smtClean="0"/>
          </a:p>
          <a:p>
            <a:r>
              <a:rPr lang="tr-TR" dirty="0" smtClean="0"/>
              <a:t>Tarama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err="1"/>
              <a:t>Nmap</a:t>
            </a:r>
            <a:r>
              <a:rPr lang="tr-TR" dirty="0"/>
              <a:t>, hping3, </a:t>
            </a:r>
            <a:r>
              <a:rPr lang="tr-TR" dirty="0" err="1" smtClean="0"/>
              <a:t>nikto</a:t>
            </a:r>
            <a:r>
              <a:rPr lang="tr-TR" dirty="0" smtClean="0"/>
              <a:t>, </a:t>
            </a:r>
            <a:r>
              <a:rPr lang="tr-TR" dirty="0" err="1" smtClean="0"/>
              <a:t>dirbuster</a:t>
            </a:r>
            <a:r>
              <a:rPr lang="tr-TR" dirty="0" smtClean="0"/>
              <a:t>, DNS Bölge Transferi vs</a:t>
            </a:r>
            <a:r>
              <a:rPr lang="tr-TR" dirty="0" smtClean="0"/>
              <a:t>.</a:t>
            </a:r>
            <a:endParaRPr lang="tr-TR" dirty="0" smtClean="0"/>
          </a:p>
          <a:p>
            <a:r>
              <a:rPr lang="tr-TR" dirty="0" smtClean="0"/>
              <a:t>Sisteme Sızma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err="1" smtClean="0"/>
              <a:t>Metasploit</a:t>
            </a:r>
            <a:r>
              <a:rPr lang="tr-TR" dirty="0" smtClean="0"/>
              <a:t>, </a:t>
            </a:r>
            <a:r>
              <a:rPr lang="tr-TR" dirty="0" err="1" smtClean="0"/>
              <a:t>Burpsuite</a:t>
            </a:r>
            <a:r>
              <a:rPr lang="tr-TR" dirty="0" smtClean="0"/>
              <a:t>, </a:t>
            </a:r>
            <a:r>
              <a:rPr lang="tr-TR" dirty="0" err="1" smtClean="0"/>
              <a:t>sqlmap</a:t>
            </a:r>
            <a:r>
              <a:rPr lang="tr-TR" dirty="0" smtClean="0"/>
              <a:t>, </a:t>
            </a:r>
            <a:r>
              <a:rPr lang="tr-TR" dirty="0" err="1" smtClean="0"/>
              <a:t>Exploit-db</a:t>
            </a:r>
            <a:endParaRPr lang="tr-TR" dirty="0" smtClean="0"/>
          </a:p>
          <a:p>
            <a:r>
              <a:rPr lang="tr-TR" dirty="0" smtClean="0"/>
              <a:t>Hak Yükseltme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err="1" smtClean="0"/>
              <a:t>Linuxprivchecker</a:t>
            </a:r>
            <a:r>
              <a:rPr lang="tr-TR" dirty="0" smtClean="0"/>
              <a:t>, sürüm ve yapılandırma hataları</a:t>
            </a:r>
          </a:p>
          <a:p>
            <a:r>
              <a:rPr lang="tr-TR" dirty="0" smtClean="0"/>
              <a:t>Sızmanın Derinleştirilmesi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Arp Zehirleme, ele geçirilmiş kullanıcı adı ve şifreler</a:t>
            </a:r>
            <a:endParaRPr lang="tr-TR" dirty="0"/>
          </a:p>
          <a:p>
            <a:r>
              <a:rPr lang="tr-TR" dirty="0" smtClean="0"/>
              <a:t>Raporlama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tr-TR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33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Tersine Mühendislik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Bir </a:t>
            </a:r>
            <a:r>
              <a:rPr lang="en-US" dirty="0" err="1" smtClean="0"/>
              <a:t>aygıtın</a:t>
            </a:r>
            <a:r>
              <a:rPr lang="en-US" dirty="0"/>
              <a:t>, </a:t>
            </a:r>
            <a:r>
              <a:rPr lang="tr-TR" dirty="0" smtClean="0"/>
              <a:t>nesnenin</a:t>
            </a:r>
            <a:r>
              <a:rPr lang="en-US" dirty="0" smtClean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sistemin</a:t>
            </a:r>
            <a:r>
              <a:rPr lang="en-US" dirty="0"/>
              <a:t>; </a:t>
            </a:r>
            <a:r>
              <a:rPr lang="en-US" dirty="0" err="1"/>
              <a:t>yapısının</a:t>
            </a:r>
            <a:r>
              <a:rPr lang="en-US" dirty="0"/>
              <a:t>, </a:t>
            </a:r>
            <a:r>
              <a:rPr lang="en-US" dirty="0" err="1"/>
              <a:t>işlevinin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çalışmasının</a:t>
            </a:r>
            <a:r>
              <a:rPr lang="en-US" dirty="0"/>
              <a:t>, </a:t>
            </a:r>
            <a:r>
              <a:rPr lang="en-US" dirty="0" err="1"/>
              <a:t>çıkarımcı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akıl</a:t>
            </a:r>
            <a:r>
              <a:rPr lang="en-US" dirty="0"/>
              <a:t> </a:t>
            </a:r>
            <a:r>
              <a:rPr lang="en-US" dirty="0" err="1"/>
              <a:t>yürütme</a:t>
            </a:r>
            <a:r>
              <a:rPr lang="en-US" dirty="0"/>
              <a:t> </a:t>
            </a:r>
            <a:r>
              <a:rPr lang="en-US" dirty="0" err="1"/>
              <a:t>analiziyle</a:t>
            </a:r>
            <a:r>
              <a:rPr lang="en-US" dirty="0"/>
              <a:t> </a:t>
            </a:r>
            <a:r>
              <a:rPr lang="en-US" dirty="0" err="1"/>
              <a:t>keşfedilmesi</a:t>
            </a:r>
            <a:r>
              <a:rPr lang="en-US" dirty="0"/>
              <a:t> </a:t>
            </a:r>
            <a:r>
              <a:rPr lang="en-US" dirty="0" err="1" smtClean="0"/>
              <a:t>işlemi</a:t>
            </a:r>
            <a:r>
              <a:rPr lang="tr-TR" dirty="0" smtClean="0"/>
              <a:t>.</a:t>
            </a:r>
          </a:p>
          <a:p>
            <a:r>
              <a:rPr lang="tr-TR" dirty="0" smtClean="0"/>
              <a:t>Assembly</a:t>
            </a:r>
          </a:p>
          <a:p>
            <a:r>
              <a:rPr lang="tr-TR" dirty="0" err="1" smtClean="0"/>
              <a:t>Disassemblers</a:t>
            </a:r>
            <a:r>
              <a:rPr lang="tr-TR" dirty="0" smtClean="0"/>
              <a:t> (IDA Pro / </a:t>
            </a:r>
            <a:r>
              <a:rPr lang="tr-TR" dirty="0" err="1" smtClean="0"/>
              <a:t>Radare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Decompilers</a:t>
            </a:r>
            <a:r>
              <a:rPr lang="tr-TR" dirty="0" smtClean="0"/>
              <a:t> (Java, .NET vs.)</a:t>
            </a:r>
          </a:p>
          <a:p>
            <a:r>
              <a:rPr lang="tr-TR" dirty="0" err="1" smtClean="0"/>
              <a:t>Android</a:t>
            </a:r>
            <a:r>
              <a:rPr lang="tr-TR" dirty="0" smtClean="0"/>
              <a:t> ve </a:t>
            </a:r>
            <a:r>
              <a:rPr lang="tr-TR" dirty="0" err="1" smtClean="0"/>
              <a:t>iOS</a:t>
            </a:r>
            <a:r>
              <a:rPr lang="tr-TR" dirty="0" smtClean="0"/>
              <a:t> (</a:t>
            </a:r>
            <a:r>
              <a:rPr lang="tr-TR" dirty="0" err="1" smtClean="0"/>
              <a:t>apktool</a:t>
            </a:r>
            <a:r>
              <a:rPr lang="tr-TR" dirty="0" smtClean="0"/>
              <a:t>, dex2jar)</a:t>
            </a:r>
          </a:p>
          <a:p>
            <a:r>
              <a:rPr lang="tr-TR" dirty="0" smtClean="0"/>
              <a:t>Ağ Trafik Analizi (</a:t>
            </a:r>
            <a:r>
              <a:rPr lang="tr-TR" dirty="0" err="1" smtClean="0"/>
              <a:t>Wireshark</a:t>
            </a:r>
            <a:r>
              <a:rPr lang="tr-TR" dirty="0" smtClean="0"/>
              <a:t>)</a:t>
            </a:r>
          </a:p>
          <a:p>
            <a:r>
              <a:rPr lang="tr-TR" dirty="0" smtClean="0"/>
              <a:t>Zafiyet Araştırmacılığı</a:t>
            </a:r>
          </a:p>
          <a:p>
            <a:pPr marL="0" indent="0">
              <a:buNone/>
            </a:pPr>
            <a:endParaRPr lang="tr-TR" dirty="0" smtClean="0"/>
          </a:p>
          <a:p>
            <a:endParaRPr lang="tr-TR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en-US" dirty="0"/>
          </a:p>
        </p:txBody>
      </p:sp>
      <p:pic>
        <p:nvPicPr>
          <p:cNvPr id="10242" name="Picture 2" descr="reverse engineering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448" y="2431827"/>
            <a:ext cx="4225232" cy="2600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22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Zararlı Yazılım Analizi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Güvenli Analiz Ortamının Hazırlanması</a:t>
            </a:r>
          </a:p>
          <a:p>
            <a:r>
              <a:rPr lang="tr-TR" dirty="0" smtClean="0"/>
              <a:t>Statik Analiz Teknikleri</a:t>
            </a:r>
          </a:p>
          <a:p>
            <a:r>
              <a:rPr lang="tr-TR" dirty="0" smtClean="0"/>
              <a:t>Dinamik Analiz Teknikleri</a:t>
            </a:r>
          </a:p>
          <a:p>
            <a:r>
              <a:rPr lang="tr-TR" dirty="0" smtClean="0"/>
              <a:t>Kum havuzu</a:t>
            </a:r>
          </a:p>
          <a:p>
            <a:r>
              <a:rPr lang="tr-TR" dirty="0" smtClean="0"/>
              <a:t>Paketleyiciler</a:t>
            </a:r>
          </a:p>
          <a:p>
            <a:r>
              <a:rPr lang="tr-TR" dirty="0" smtClean="0"/>
              <a:t>Analiz Siteleri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>
                <a:hlinkClick r:id="rId2"/>
              </a:rPr>
              <a:t>https://www.hybrid-analysis.com/</a:t>
            </a:r>
            <a:endParaRPr lang="tr-TR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>
                <a:hlinkClick r:id="rId3"/>
              </a:rPr>
              <a:t>https://malwr.com/</a:t>
            </a:r>
            <a:endParaRPr lang="tr-TR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>
                <a:hlinkClick r:id="rId4"/>
              </a:rPr>
              <a:t>https://www.virustotal.com/</a:t>
            </a: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en-US" dirty="0"/>
          </a:p>
        </p:txBody>
      </p:sp>
      <p:pic>
        <p:nvPicPr>
          <p:cNvPr id="8194" name="Picture 2" descr="malware ile ilgili gÃ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215" y="1903923"/>
            <a:ext cx="3593465" cy="2695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18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Adli Bilişim Uzmanlığı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Bilişim Suçu kavramı</a:t>
            </a:r>
          </a:p>
          <a:p>
            <a:r>
              <a:rPr lang="tr-TR" dirty="0" smtClean="0"/>
              <a:t>Dijital delillerin </a:t>
            </a:r>
            <a:r>
              <a:rPr lang="tr-TR" b="1" dirty="0"/>
              <a:t>bozulmadan ve zarar görmeden anlaşılabilir bir şekilde, adalet önüne sunulmaya hazır hale getirilmesinin</a:t>
            </a:r>
            <a:r>
              <a:rPr lang="tr-TR" dirty="0"/>
              <a:t> sağlandığı ve </a:t>
            </a:r>
            <a:r>
              <a:rPr lang="tr-TR" b="1" dirty="0"/>
              <a:t>bilimsel teknik prensiplerin </a:t>
            </a:r>
            <a:r>
              <a:rPr lang="tr-TR" dirty="0"/>
              <a:t>uygulandığı bir delil inceleme </a:t>
            </a:r>
            <a:r>
              <a:rPr lang="tr-TR" dirty="0" smtClean="0"/>
              <a:t>süreci.</a:t>
            </a:r>
          </a:p>
          <a:p>
            <a:endParaRPr lang="tr-TR" dirty="0" smtClean="0"/>
          </a:p>
          <a:p>
            <a:endParaRPr lang="tr-TR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en-US" dirty="0"/>
          </a:p>
        </p:txBody>
      </p:sp>
      <p:pic>
        <p:nvPicPr>
          <p:cNvPr id="9218" name="Picture 2" descr="malware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475" y="3250518"/>
            <a:ext cx="4940126" cy="272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185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SOME ve SOC Ekipleri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Siber Olay Müdahale Süreci</a:t>
            </a:r>
          </a:p>
          <a:p>
            <a:r>
              <a:rPr lang="tr-TR" dirty="0" smtClean="0"/>
              <a:t>Siber Operasyon Merkezi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Siber Tehdit Önleme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İzleme ve Takip</a:t>
            </a:r>
          </a:p>
          <a:p>
            <a:endParaRPr lang="tr-TR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en-US" dirty="0"/>
          </a:p>
        </p:txBody>
      </p:sp>
      <p:pic>
        <p:nvPicPr>
          <p:cNvPr id="11266" name="Picture 2" descr="cyber operation center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040" y="1845734"/>
            <a:ext cx="5405640" cy="341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62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Siber Güvenlik Çözüm Üreticileri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Antivirüs</a:t>
            </a:r>
            <a:r>
              <a:rPr lang="tr-TR" dirty="0" smtClean="0"/>
              <a:t> Firmaları</a:t>
            </a:r>
          </a:p>
          <a:p>
            <a:r>
              <a:rPr lang="tr-TR" dirty="0" smtClean="0"/>
              <a:t>SIEM, Güvenlik Duvarı vs. gibi ürünler</a:t>
            </a:r>
          </a:p>
          <a:p>
            <a:r>
              <a:rPr lang="tr-TR" dirty="0" smtClean="0"/>
              <a:t>Analiz yazılımları</a:t>
            </a:r>
          </a:p>
          <a:p>
            <a:r>
              <a:rPr lang="tr-TR" dirty="0" smtClean="0"/>
              <a:t>Siber Tehdit Önleme ve Analiz Yazılımları</a:t>
            </a:r>
          </a:p>
          <a:p>
            <a:r>
              <a:rPr lang="tr-TR" dirty="0" smtClean="0"/>
              <a:t>Büyük veri ve veri madenciliği çözümleri</a:t>
            </a:r>
          </a:p>
          <a:p>
            <a:endParaRPr lang="tr-TR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en-US" dirty="0"/>
          </a:p>
        </p:txBody>
      </p:sp>
      <p:pic>
        <p:nvPicPr>
          <p:cNvPr id="12290" name="Picture 2" descr="cyber vendor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853" y="1845734"/>
            <a:ext cx="4467827" cy="370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77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3"/>
          <p:cNvSpPr>
            <a:spLocks noChangeArrowheads="1"/>
          </p:cNvSpPr>
          <p:nvPr/>
        </p:nvSpPr>
        <p:spPr bwMode="auto">
          <a:xfrm>
            <a:off x="4727848" y="2428966"/>
            <a:ext cx="358784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sz="7200" b="1" dirty="0">
                <a:solidFill>
                  <a:srgbClr val="FF0000"/>
                </a:solidFill>
              </a:rPr>
              <a:t>Sorular ?</a:t>
            </a:r>
          </a:p>
        </p:txBody>
      </p:sp>
    </p:spTree>
    <p:extLst>
      <p:ext uri="{BB962C8B-B14F-4D97-AF65-F5344CB8AC3E}">
        <p14:creationId xmlns:p14="http://schemas.microsoft.com/office/powerpoint/2010/main" val="22477601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Hacker Manifestosu </a:t>
            </a:r>
            <a:r>
              <a:rPr lang="en-US" dirty="0" smtClean="0"/>
              <a:t>The </a:t>
            </a:r>
            <a:r>
              <a:rPr lang="en-US" dirty="0"/>
              <a:t>Mentor(8 </a:t>
            </a:r>
            <a:r>
              <a:rPr lang="en-US" dirty="0" err="1"/>
              <a:t>Ocak</a:t>
            </a:r>
            <a:r>
              <a:rPr lang="en-US" dirty="0"/>
              <a:t> 1986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400" dirty="0" err="1"/>
              <a:t>Bugün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diğeri</a:t>
            </a:r>
            <a:r>
              <a:rPr lang="en-US" sz="1400" dirty="0"/>
              <a:t> </a:t>
            </a:r>
            <a:r>
              <a:rPr lang="en-US" sz="1400" dirty="0" err="1"/>
              <a:t>daha</a:t>
            </a:r>
            <a:r>
              <a:rPr lang="en-US" sz="1400" dirty="0"/>
              <a:t> </a:t>
            </a:r>
            <a:r>
              <a:rPr lang="en-US" sz="1400" dirty="0" err="1"/>
              <a:t>yakalandı</a:t>
            </a:r>
            <a:r>
              <a:rPr lang="en-US" sz="1400" dirty="0"/>
              <a:t>, </a:t>
            </a:r>
            <a:r>
              <a:rPr lang="en-US" sz="1400" dirty="0" err="1"/>
              <a:t>boydan</a:t>
            </a:r>
            <a:r>
              <a:rPr lang="en-US" sz="1400" dirty="0"/>
              <a:t> </a:t>
            </a:r>
            <a:r>
              <a:rPr lang="en-US" sz="1400" dirty="0" err="1"/>
              <a:t>boya</a:t>
            </a:r>
            <a:r>
              <a:rPr lang="en-US" sz="1400" dirty="0"/>
              <a:t>, </a:t>
            </a:r>
            <a:r>
              <a:rPr lang="en-US" sz="1400" dirty="0" err="1"/>
              <a:t>tüm</a:t>
            </a:r>
            <a:r>
              <a:rPr lang="en-US" sz="1400" dirty="0"/>
              <a:t> </a:t>
            </a:r>
            <a:r>
              <a:rPr lang="en-US" sz="1400" dirty="0" err="1"/>
              <a:t>gazetelerde</a:t>
            </a:r>
            <a:r>
              <a:rPr lang="en-US" sz="1400" dirty="0"/>
              <a:t> </a:t>
            </a:r>
            <a:r>
              <a:rPr lang="en-US" sz="1400" dirty="0" err="1"/>
              <a:t>vardı</a:t>
            </a:r>
            <a:r>
              <a:rPr lang="en-US" sz="1400" dirty="0"/>
              <a:t>. "</a:t>
            </a:r>
            <a:r>
              <a:rPr lang="en-US" sz="1400" dirty="0" err="1"/>
              <a:t>Bilgisayar</a:t>
            </a:r>
            <a:r>
              <a:rPr lang="en-US" sz="1400" dirty="0"/>
              <a:t> </a:t>
            </a:r>
            <a:r>
              <a:rPr lang="en-US" sz="1400" dirty="0" err="1"/>
              <a:t>suçundan</a:t>
            </a:r>
            <a:r>
              <a:rPr lang="en-US" sz="1400" dirty="0"/>
              <a:t> </a:t>
            </a:r>
            <a:r>
              <a:rPr lang="en-US" sz="1400" dirty="0" err="1"/>
              <a:t>genç</a:t>
            </a:r>
            <a:r>
              <a:rPr lang="en-US" sz="1400" dirty="0"/>
              <a:t> </a:t>
            </a:r>
            <a:r>
              <a:rPr lang="en-US" sz="1400" dirty="0" err="1"/>
              <a:t>biri</a:t>
            </a:r>
            <a:r>
              <a:rPr lang="en-US" sz="1400" dirty="0"/>
              <a:t> </a:t>
            </a:r>
            <a:r>
              <a:rPr lang="en-US" sz="1400" dirty="0" err="1"/>
              <a:t>tutuklandı</a:t>
            </a:r>
            <a:r>
              <a:rPr lang="en-US" sz="1400" dirty="0"/>
              <a:t>", "Banka </a:t>
            </a:r>
            <a:r>
              <a:rPr lang="en-US" sz="1400" dirty="0" err="1"/>
              <a:t>tahrifatından</a:t>
            </a:r>
            <a:r>
              <a:rPr lang="en-US" sz="1400" dirty="0"/>
              <a:t> </a:t>
            </a:r>
            <a:r>
              <a:rPr lang="en-US" sz="1400" dirty="0" err="1"/>
              <a:t>sonra</a:t>
            </a:r>
            <a:r>
              <a:rPr lang="en-US" sz="1400" dirty="0"/>
              <a:t> hacker </a:t>
            </a:r>
            <a:r>
              <a:rPr lang="en-US" sz="1400" dirty="0" err="1"/>
              <a:t>yakalandı</a:t>
            </a:r>
            <a:r>
              <a:rPr lang="en-US" sz="1400" dirty="0"/>
              <a:t>"... "</a:t>
            </a:r>
            <a:r>
              <a:rPr lang="en-US" sz="1400" dirty="0" err="1"/>
              <a:t>Lanet</a:t>
            </a:r>
            <a:r>
              <a:rPr lang="en-US" sz="1400" dirty="0"/>
              <a:t> </a:t>
            </a:r>
            <a:r>
              <a:rPr lang="en-US" sz="1400" dirty="0" err="1"/>
              <a:t>olası</a:t>
            </a:r>
            <a:r>
              <a:rPr lang="en-US" sz="1400" dirty="0"/>
              <a:t> </a:t>
            </a:r>
            <a:r>
              <a:rPr lang="en-US" sz="1400" dirty="0" err="1"/>
              <a:t>çocuklar</a:t>
            </a:r>
            <a:r>
              <a:rPr lang="en-US" sz="1400" dirty="0"/>
              <a:t>!"</a:t>
            </a:r>
            <a:br>
              <a:rPr lang="en-US" sz="1400" dirty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 err="1"/>
              <a:t>Hepsi</a:t>
            </a:r>
            <a:r>
              <a:rPr lang="en-US" sz="1400" dirty="0"/>
              <a:t> </a:t>
            </a:r>
            <a:r>
              <a:rPr lang="en-US" sz="1400" dirty="0" err="1"/>
              <a:t>birbirinin</a:t>
            </a:r>
            <a:r>
              <a:rPr lang="en-US" sz="1400" dirty="0"/>
              <a:t> </a:t>
            </a:r>
            <a:r>
              <a:rPr lang="en-US" sz="1400" dirty="0" err="1"/>
              <a:t>aynı</a:t>
            </a:r>
            <a:r>
              <a:rPr lang="en-US" sz="1400" dirty="0"/>
              <a:t>.</a:t>
            </a:r>
            <a:br>
              <a:rPr lang="en-US" sz="1400" dirty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 err="1"/>
              <a:t>Fakat</a:t>
            </a:r>
            <a:r>
              <a:rPr lang="en-US" sz="1400" dirty="0"/>
              <a:t> 1950'lerin </a:t>
            </a:r>
            <a:r>
              <a:rPr lang="en-US" sz="1400" dirty="0" err="1"/>
              <a:t>teknobeyni</a:t>
            </a:r>
            <a:r>
              <a:rPr lang="en-US" sz="1400" dirty="0"/>
              <a:t> </a:t>
            </a:r>
            <a:r>
              <a:rPr lang="en-US" sz="1400" dirty="0" err="1"/>
              <a:t>ve</a:t>
            </a:r>
            <a:r>
              <a:rPr lang="en-US" sz="1400" dirty="0"/>
              <a:t> </a:t>
            </a:r>
            <a:r>
              <a:rPr lang="en-US" sz="1400" dirty="0" err="1"/>
              <a:t>üç</a:t>
            </a:r>
            <a:r>
              <a:rPr lang="en-US" sz="1400" dirty="0"/>
              <a:t> </a:t>
            </a:r>
            <a:r>
              <a:rPr lang="en-US" sz="1400" dirty="0" err="1"/>
              <a:t>parçalı</a:t>
            </a:r>
            <a:r>
              <a:rPr lang="en-US" sz="1400" dirty="0"/>
              <a:t> </a:t>
            </a:r>
            <a:r>
              <a:rPr lang="en-US" sz="1400" dirty="0" err="1"/>
              <a:t>psikolojik</a:t>
            </a:r>
            <a:r>
              <a:rPr lang="en-US" sz="1400" dirty="0"/>
              <a:t> </a:t>
            </a:r>
            <a:r>
              <a:rPr lang="en-US" sz="1400" dirty="0" err="1"/>
              <a:t>yapınızla</a:t>
            </a:r>
            <a:r>
              <a:rPr lang="en-US" sz="1400" dirty="0"/>
              <a:t> </a:t>
            </a:r>
            <a:r>
              <a:rPr lang="en-US" sz="1400" dirty="0" err="1"/>
              <a:t>hiçbir</a:t>
            </a:r>
            <a:r>
              <a:rPr lang="en-US" sz="1400" dirty="0"/>
              <a:t> Hacker' ın </a:t>
            </a:r>
            <a:r>
              <a:rPr lang="en-US" sz="1400" dirty="0" err="1"/>
              <a:t>gözlerinin</a:t>
            </a:r>
            <a:r>
              <a:rPr lang="en-US" sz="1400" dirty="0"/>
              <a:t> </a:t>
            </a:r>
            <a:r>
              <a:rPr lang="en-US" sz="1400" dirty="0" err="1"/>
              <a:t>arkasında</a:t>
            </a:r>
            <a:r>
              <a:rPr lang="en-US" sz="1400" dirty="0"/>
              <a:t> </a:t>
            </a:r>
            <a:r>
              <a:rPr lang="en-US" sz="1400" dirty="0" err="1"/>
              <a:t>neler</a:t>
            </a:r>
            <a:r>
              <a:rPr lang="en-US" sz="1400" dirty="0"/>
              <a:t> </a:t>
            </a:r>
            <a:r>
              <a:rPr lang="en-US" sz="1400" dirty="0" err="1"/>
              <a:t>olduğunu</a:t>
            </a:r>
            <a:r>
              <a:rPr lang="en-US" sz="1400" dirty="0"/>
              <a:t> </a:t>
            </a:r>
            <a:r>
              <a:rPr lang="en-US" sz="1400" dirty="0" err="1"/>
              <a:t>anlamaya</a:t>
            </a:r>
            <a:r>
              <a:rPr lang="en-US" sz="1400" dirty="0"/>
              <a:t> </a:t>
            </a:r>
            <a:r>
              <a:rPr lang="en-US" sz="1400" dirty="0" err="1"/>
              <a:t>çalıştınız</a:t>
            </a:r>
            <a:r>
              <a:rPr lang="en-US" sz="1400" dirty="0"/>
              <a:t> </a:t>
            </a:r>
            <a:r>
              <a:rPr lang="en-US" sz="1400" dirty="0" err="1"/>
              <a:t>mı</a:t>
            </a:r>
            <a:r>
              <a:rPr lang="en-US" sz="1400" dirty="0"/>
              <a:t>? </a:t>
            </a:r>
            <a:r>
              <a:rPr lang="en-US" sz="1400" dirty="0" err="1"/>
              <a:t>Onu</a:t>
            </a:r>
            <a:r>
              <a:rPr lang="en-US" sz="1400" dirty="0"/>
              <a:t> </a:t>
            </a:r>
            <a:r>
              <a:rPr lang="en-US" sz="1400" dirty="0" err="1"/>
              <a:t>bu</a:t>
            </a:r>
            <a:r>
              <a:rPr lang="en-US" sz="1400" dirty="0"/>
              <a:t> </a:t>
            </a:r>
            <a:r>
              <a:rPr lang="en-US" sz="1400" dirty="0" err="1"/>
              <a:t>kadar</a:t>
            </a:r>
            <a:r>
              <a:rPr lang="en-US" sz="1400" dirty="0"/>
              <a:t> </a:t>
            </a:r>
            <a:r>
              <a:rPr lang="en-US" sz="1400" dirty="0" err="1"/>
              <a:t>sert</a:t>
            </a:r>
            <a:r>
              <a:rPr lang="en-US" sz="1400" dirty="0"/>
              <a:t> </a:t>
            </a:r>
            <a:r>
              <a:rPr lang="en-US" sz="1400" dirty="0" err="1"/>
              <a:t>yapan</a:t>
            </a:r>
            <a:r>
              <a:rPr lang="en-US" sz="1400" dirty="0"/>
              <a:t> </a:t>
            </a:r>
            <a:r>
              <a:rPr lang="en-US" sz="1400" dirty="0" err="1"/>
              <a:t>neydi</a:t>
            </a:r>
            <a:r>
              <a:rPr lang="en-US" sz="1400" dirty="0"/>
              <a:t> </a:t>
            </a:r>
            <a:r>
              <a:rPr lang="en-US" sz="1400" dirty="0" err="1"/>
              <a:t>diye</a:t>
            </a:r>
            <a:r>
              <a:rPr lang="en-US" sz="1400" dirty="0"/>
              <a:t> </a:t>
            </a:r>
            <a:r>
              <a:rPr lang="en-US" sz="1400" dirty="0" err="1"/>
              <a:t>merak</a:t>
            </a:r>
            <a:r>
              <a:rPr lang="en-US" sz="1400" dirty="0"/>
              <a:t> </a:t>
            </a:r>
            <a:r>
              <a:rPr lang="en-US" sz="1400" dirty="0" err="1"/>
              <a:t>ettiniz</a:t>
            </a:r>
            <a:r>
              <a:rPr lang="en-US" sz="1400" dirty="0"/>
              <a:t> mi? </a:t>
            </a:r>
            <a:r>
              <a:rPr lang="en-US" sz="1400" dirty="0" err="1"/>
              <a:t>Hangi</a:t>
            </a:r>
            <a:r>
              <a:rPr lang="en-US" sz="1400" dirty="0"/>
              <a:t> </a:t>
            </a:r>
            <a:r>
              <a:rPr lang="en-US" sz="1400" dirty="0" err="1"/>
              <a:t>güçler</a:t>
            </a:r>
            <a:r>
              <a:rPr lang="en-US" sz="1400" dirty="0"/>
              <a:t> </a:t>
            </a:r>
            <a:r>
              <a:rPr lang="en-US" sz="1400" dirty="0" err="1"/>
              <a:t>onu</a:t>
            </a:r>
            <a:r>
              <a:rPr lang="en-US" sz="1400" dirty="0"/>
              <a:t> </a:t>
            </a:r>
            <a:r>
              <a:rPr lang="en-US" sz="1400" dirty="0" err="1"/>
              <a:t>şekillendirdi</a:t>
            </a:r>
            <a:r>
              <a:rPr lang="en-US" sz="1400" dirty="0"/>
              <a:t>, </a:t>
            </a:r>
            <a:r>
              <a:rPr lang="en-US" sz="1400" dirty="0" err="1"/>
              <a:t>onu</a:t>
            </a:r>
            <a:r>
              <a:rPr lang="en-US" sz="1400" dirty="0"/>
              <a:t> </a:t>
            </a:r>
            <a:r>
              <a:rPr lang="en-US" sz="1400" dirty="0" err="1"/>
              <a:t>böylesine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kalıba</a:t>
            </a:r>
            <a:r>
              <a:rPr lang="en-US" sz="1400" dirty="0"/>
              <a:t> ne </a:t>
            </a:r>
            <a:r>
              <a:rPr lang="en-US" sz="1400" dirty="0" err="1"/>
              <a:t>döktü</a:t>
            </a:r>
            <a:r>
              <a:rPr lang="en-US" sz="1400" dirty="0"/>
              <a:t>? Ben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Hacker'ım</a:t>
            </a:r>
            <a:r>
              <a:rPr lang="en-US" sz="1400" dirty="0"/>
              <a:t>, </a:t>
            </a:r>
            <a:r>
              <a:rPr lang="en-US" sz="1400" dirty="0" err="1"/>
              <a:t>dünyama</a:t>
            </a:r>
            <a:r>
              <a:rPr lang="en-US" sz="1400" dirty="0"/>
              <a:t> </a:t>
            </a:r>
            <a:r>
              <a:rPr lang="en-US" sz="1400" dirty="0" err="1"/>
              <a:t>girin</a:t>
            </a:r>
            <a:r>
              <a:rPr lang="en-US" sz="1400" dirty="0"/>
              <a:t>... </a:t>
            </a:r>
            <a:r>
              <a:rPr lang="en-US" sz="1400" dirty="0" err="1"/>
              <a:t>Benim</a:t>
            </a:r>
            <a:r>
              <a:rPr lang="en-US" sz="1400" dirty="0"/>
              <a:t> </a:t>
            </a:r>
            <a:r>
              <a:rPr lang="en-US" sz="1400" dirty="0" err="1"/>
              <a:t>dünyam</a:t>
            </a:r>
            <a:r>
              <a:rPr lang="en-US" sz="1400" dirty="0"/>
              <a:t> </a:t>
            </a:r>
            <a:r>
              <a:rPr lang="en-US" sz="1400" dirty="0" err="1"/>
              <a:t>okul</a:t>
            </a:r>
            <a:r>
              <a:rPr lang="en-US" sz="1400" dirty="0"/>
              <a:t> </a:t>
            </a:r>
            <a:r>
              <a:rPr lang="en-US" sz="1400" dirty="0" err="1"/>
              <a:t>hayatımla</a:t>
            </a:r>
            <a:r>
              <a:rPr lang="en-US" sz="1400" dirty="0"/>
              <a:t> </a:t>
            </a:r>
            <a:r>
              <a:rPr lang="en-US" sz="1400" dirty="0" err="1"/>
              <a:t>başlar</a:t>
            </a:r>
            <a:r>
              <a:rPr lang="en-US" sz="1400" dirty="0"/>
              <a:t>... </a:t>
            </a:r>
            <a:r>
              <a:rPr lang="en-US" sz="1400" dirty="0" err="1"/>
              <a:t>Diğer</a:t>
            </a:r>
            <a:r>
              <a:rPr lang="en-US" sz="1400" dirty="0"/>
              <a:t> </a:t>
            </a:r>
            <a:r>
              <a:rPr lang="en-US" sz="1400" dirty="0" err="1"/>
              <a:t>çocuklardan</a:t>
            </a:r>
            <a:r>
              <a:rPr lang="en-US" sz="1400" dirty="0"/>
              <a:t> </a:t>
            </a:r>
            <a:r>
              <a:rPr lang="en-US" sz="1400" dirty="0" err="1"/>
              <a:t>fazla</a:t>
            </a:r>
            <a:r>
              <a:rPr lang="en-US" sz="1400" dirty="0"/>
              <a:t> </a:t>
            </a:r>
            <a:r>
              <a:rPr lang="en-US" sz="1400" dirty="0" err="1"/>
              <a:t>zekiydim</a:t>
            </a:r>
            <a:r>
              <a:rPr lang="en-US" sz="1400" dirty="0"/>
              <a:t>, </a:t>
            </a:r>
            <a:r>
              <a:rPr lang="en-US" sz="1400" dirty="0" err="1"/>
              <a:t>bize</a:t>
            </a:r>
            <a:r>
              <a:rPr lang="en-US" sz="1400" dirty="0"/>
              <a:t> </a:t>
            </a:r>
            <a:r>
              <a:rPr lang="en-US" sz="1400" dirty="0" err="1"/>
              <a:t>öğrettikleri</a:t>
            </a:r>
            <a:r>
              <a:rPr lang="en-US" sz="1400" dirty="0"/>
              <a:t> </a:t>
            </a:r>
            <a:r>
              <a:rPr lang="en-US" sz="1400" dirty="0" err="1"/>
              <a:t>bu</a:t>
            </a:r>
            <a:r>
              <a:rPr lang="en-US" sz="1400" dirty="0"/>
              <a:t> </a:t>
            </a:r>
            <a:r>
              <a:rPr lang="en-US" sz="1400" dirty="0" err="1"/>
              <a:t>saçmalık</a:t>
            </a:r>
            <a:r>
              <a:rPr lang="en-US" sz="1400" dirty="0"/>
              <a:t> </a:t>
            </a:r>
            <a:r>
              <a:rPr lang="en-US" sz="1400" dirty="0" err="1"/>
              <a:t>beni</a:t>
            </a:r>
            <a:r>
              <a:rPr lang="en-US" sz="1400" dirty="0"/>
              <a:t> </a:t>
            </a:r>
            <a:r>
              <a:rPr lang="en-US" sz="1400" dirty="0" err="1"/>
              <a:t>sıkıyordu</a:t>
            </a:r>
            <a:r>
              <a:rPr lang="en-US" sz="1400" dirty="0"/>
              <a:t>... "</a:t>
            </a:r>
            <a:r>
              <a:rPr lang="en-US" sz="1400" dirty="0" err="1"/>
              <a:t>Lanet</a:t>
            </a:r>
            <a:r>
              <a:rPr lang="en-US" sz="1400" dirty="0"/>
              <a:t> </a:t>
            </a:r>
            <a:r>
              <a:rPr lang="en-US" sz="1400" dirty="0" err="1"/>
              <a:t>olası</a:t>
            </a:r>
            <a:r>
              <a:rPr lang="en-US" sz="1400" dirty="0"/>
              <a:t> </a:t>
            </a:r>
            <a:r>
              <a:rPr lang="en-US" sz="1400" dirty="0" err="1"/>
              <a:t>beceriksizler</a:t>
            </a:r>
            <a:r>
              <a:rPr lang="en-US" sz="1400" dirty="0"/>
              <a:t>!"</a:t>
            </a:r>
            <a:br>
              <a:rPr lang="en-US" sz="1400" dirty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 err="1"/>
              <a:t>Hepsi</a:t>
            </a:r>
            <a:r>
              <a:rPr lang="en-US" sz="1400" dirty="0"/>
              <a:t> </a:t>
            </a:r>
            <a:r>
              <a:rPr lang="en-US" sz="1400" dirty="0" err="1"/>
              <a:t>birbirinin</a:t>
            </a:r>
            <a:r>
              <a:rPr lang="en-US" sz="1400" dirty="0"/>
              <a:t> </a:t>
            </a:r>
            <a:r>
              <a:rPr lang="en-US" sz="1400" dirty="0" err="1"/>
              <a:t>aynı</a:t>
            </a:r>
            <a:r>
              <a:rPr lang="en-US" sz="1400" dirty="0"/>
              <a:t>.</a:t>
            </a:r>
            <a:br>
              <a:rPr lang="en-US" sz="1400" dirty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 err="1"/>
              <a:t>Ortaokul</a:t>
            </a:r>
            <a:r>
              <a:rPr lang="en-US" sz="1400" dirty="0"/>
              <a:t> </a:t>
            </a:r>
            <a:r>
              <a:rPr lang="en-US" sz="1400" dirty="0" err="1"/>
              <a:t>veya</a:t>
            </a:r>
            <a:r>
              <a:rPr lang="en-US" sz="1400" dirty="0"/>
              <a:t> </a:t>
            </a:r>
            <a:r>
              <a:rPr lang="en-US" sz="1400" dirty="0" err="1"/>
              <a:t>lisedeydim</a:t>
            </a:r>
            <a:r>
              <a:rPr lang="en-US" sz="1400" dirty="0"/>
              <a:t>. </a:t>
            </a:r>
            <a:r>
              <a:rPr lang="en-US" sz="1400" dirty="0" err="1"/>
              <a:t>Hocaların</a:t>
            </a:r>
            <a:r>
              <a:rPr lang="en-US" sz="1400" dirty="0"/>
              <a:t> on </a:t>
            </a:r>
            <a:r>
              <a:rPr lang="en-US" sz="1400" dirty="0" err="1"/>
              <a:t>beşinci</a:t>
            </a:r>
            <a:r>
              <a:rPr lang="en-US" sz="1400" dirty="0"/>
              <a:t> </a:t>
            </a:r>
            <a:r>
              <a:rPr lang="en-US" sz="1400" dirty="0" err="1"/>
              <a:t>kez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kesiri</a:t>
            </a:r>
            <a:r>
              <a:rPr lang="en-US" sz="1400" dirty="0"/>
              <a:t> </a:t>
            </a:r>
            <a:r>
              <a:rPr lang="en-US" sz="1400" dirty="0" err="1"/>
              <a:t>nasıl</a:t>
            </a:r>
            <a:r>
              <a:rPr lang="en-US" sz="1400" dirty="0"/>
              <a:t> </a:t>
            </a:r>
            <a:r>
              <a:rPr lang="en-US" sz="1400" dirty="0" err="1"/>
              <a:t>indirgeyeceklerini</a:t>
            </a:r>
            <a:r>
              <a:rPr lang="en-US" sz="1400" dirty="0"/>
              <a:t> </a:t>
            </a:r>
            <a:r>
              <a:rPr lang="en-US" sz="1400" dirty="0" err="1"/>
              <a:t>dinlemiştim</a:t>
            </a:r>
            <a:r>
              <a:rPr lang="en-US" sz="1400" dirty="0"/>
              <a:t>. Ben </a:t>
            </a:r>
            <a:r>
              <a:rPr lang="en-US" sz="1400" dirty="0" err="1"/>
              <a:t>anlamıştım</a:t>
            </a:r>
            <a:r>
              <a:rPr lang="en-US" sz="1400" dirty="0"/>
              <a:t>. "</a:t>
            </a:r>
            <a:r>
              <a:rPr lang="en-US" sz="1400" dirty="0" err="1"/>
              <a:t>Hayır</a:t>
            </a:r>
            <a:r>
              <a:rPr lang="en-US" sz="1400" dirty="0"/>
              <a:t> </a:t>
            </a:r>
            <a:r>
              <a:rPr lang="en-US" sz="1400" dirty="0" err="1"/>
              <a:t>hocam</a:t>
            </a:r>
            <a:r>
              <a:rPr lang="en-US" sz="1400" dirty="0"/>
              <a:t>, size </a:t>
            </a:r>
            <a:r>
              <a:rPr lang="en-US" sz="1400" dirty="0" err="1"/>
              <a:t>ödevimi</a:t>
            </a:r>
            <a:r>
              <a:rPr lang="en-US" sz="1400" dirty="0"/>
              <a:t> </a:t>
            </a:r>
            <a:r>
              <a:rPr lang="en-US" sz="1400" dirty="0" err="1"/>
              <a:t>gösteremem</a:t>
            </a:r>
            <a:r>
              <a:rPr lang="en-US" sz="1400" dirty="0"/>
              <a:t>, ben </a:t>
            </a:r>
            <a:r>
              <a:rPr lang="en-US" sz="1400" dirty="0" err="1"/>
              <a:t>onu</a:t>
            </a:r>
            <a:r>
              <a:rPr lang="en-US" sz="1400" dirty="0"/>
              <a:t> </a:t>
            </a:r>
            <a:r>
              <a:rPr lang="en-US" sz="1400" dirty="0" err="1"/>
              <a:t>kafamdan</a:t>
            </a:r>
            <a:r>
              <a:rPr lang="en-US" sz="1400" dirty="0"/>
              <a:t> </a:t>
            </a:r>
            <a:r>
              <a:rPr lang="en-US" sz="1400" dirty="0" err="1"/>
              <a:t>yaptım</a:t>
            </a:r>
            <a:r>
              <a:rPr lang="en-US" sz="1400" dirty="0"/>
              <a:t>..." "</a:t>
            </a:r>
            <a:r>
              <a:rPr lang="en-US" sz="1400" dirty="0" err="1"/>
              <a:t>Lanet</a:t>
            </a:r>
            <a:r>
              <a:rPr lang="en-US" sz="1400" dirty="0"/>
              <a:t> </a:t>
            </a:r>
            <a:r>
              <a:rPr lang="en-US" sz="1400" dirty="0" err="1"/>
              <a:t>olası</a:t>
            </a:r>
            <a:r>
              <a:rPr lang="en-US" sz="1400" dirty="0"/>
              <a:t> </a:t>
            </a:r>
            <a:r>
              <a:rPr lang="en-US" sz="1400" dirty="0" err="1"/>
              <a:t>velet</a:t>
            </a:r>
            <a:r>
              <a:rPr lang="en-US" sz="1400" dirty="0"/>
              <a:t>! </a:t>
            </a:r>
            <a:r>
              <a:rPr lang="en-US" sz="1400" dirty="0" err="1"/>
              <a:t>Muhtemelen</a:t>
            </a:r>
            <a:r>
              <a:rPr lang="en-US" sz="1400" dirty="0"/>
              <a:t> </a:t>
            </a:r>
            <a:r>
              <a:rPr lang="en-US" sz="1400" dirty="0" err="1"/>
              <a:t>kopya</a:t>
            </a:r>
            <a:r>
              <a:rPr lang="en-US" sz="1400" dirty="0"/>
              <a:t> </a:t>
            </a:r>
            <a:r>
              <a:rPr lang="en-US" sz="1400" dirty="0" err="1"/>
              <a:t>çekmiştir</a:t>
            </a:r>
            <a:r>
              <a:rPr lang="en-US" sz="1400" dirty="0"/>
              <a:t>."</a:t>
            </a:r>
            <a:br>
              <a:rPr lang="en-US" sz="1400" dirty="0"/>
            </a:br>
            <a:r>
              <a:rPr lang="tr-TR" sz="1400" dirty="0" smtClean="0"/>
              <a:t/>
            </a:r>
            <a:br>
              <a:rPr lang="tr-TR" sz="1400" dirty="0" smtClean="0"/>
            </a:br>
            <a:r>
              <a:rPr lang="en-US" sz="1400" dirty="0" err="1" smtClean="0"/>
              <a:t>Hepsi</a:t>
            </a:r>
            <a:r>
              <a:rPr lang="en-US" sz="1400" dirty="0" smtClean="0"/>
              <a:t> </a:t>
            </a:r>
            <a:r>
              <a:rPr lang="en-US" sz="1400" dirty="0" err="1"/>
              <a:t>birbirinin</a:t>
            </a:r>
            <a:r>
              <a:rPr lang="en-US" sz="1400" dirty="0"/>
              <a:t> </a:t>
            </a:r>
            <a:r>
              <a:rPr lang="en-US" sz="1400" dirty="0" err="1"/>
              <a:t>aynı</a:t>
            </a:r>
            <a:r>
              <a:rPr lang="en-US" sz="1400" dirty="0"/>
              <a:t>.</a:t>
            </a:r>
            <a:br>
              <a:rPr lang="en-US" sz="1400" dirty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O </a:t>
            </a:r>
            <a:r>
              <a:rPr lang="en-US" sz="1400" dirty="0" err="1"/>
              <a:t>gün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şey</a:t>
            </a:r>
            <a:r>
              <a:rPr lang="en-US" sz="1400" dirty="0"/>
              <a:t> </a:t>
            </a:r>
            <a:r>
              <a:rPr lang="en-US" sz="1400" dirty="0" err="1"/>
              <a:t>keşfetmiştim</a:t>
            </a:r>
            <a:r>
              <a:rPr lang="en-US" sz="1400" dirty="0"/>
              <a:t>.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bilgisayar</a:t>
            </a:r>
            <a:r>
              <a:rPr lang="en-US" sz="1400" dirty="0"/>
              <a:t> </a:t>
            </a:r>
            <a:r>
              <a:rPr lang="en-US" sz="1400" dirty="0" err="1"/>
              <a:t>buldum</a:t>
            </a:r>
            <a:r>
              <a:rPr lang="en-US" sz="1400" dirty="0"/>
              <a:t>. "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saniye</a:t>
            </a:r>
            <a:r>
              <a:rPr lang="en-US" sz="1400" dirty="0"/>
              <a:t>, </a:t>
            </a:r>
            <a:r>
              <a:rPr lang="en-US" sz="1400" dirty="0" err="1"/>
              <a:t>bu</a:t>
            </a:r>
            <a:r>
              <a:rPr lang="en-US" sz="1400" dirty="0"/>
              <a:t> </a:t>
            </a:r>
            <a:r>
              <a:rPr lang="en-US" sz="1400" dirty="0" err="1"/>
              <a:t>muhteşem</a:t>
            </a:r>
            <a:r>
              <a:rPr lang="en-US" sz="1400" dirty="0"/>
              <a:t>." Tam </a:t>
            </a:r>
            <a:r>
              <a:rPr lang="en-US" sz="1400" dirty="0" err="1"/>
              <a:t>istediğim</a:t>
            </a:r>
            <a:r>
              <a:rPr lang="en-US" sz="1400" dirty="0"/>
              <a:t> </a:t>
            </a:r>
            <a:r>
              <a:rPr lang="en-US" sz="1400" dirty="0" err="1"/>
              <a:t>gibi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şey</a:t>
            </a:r>
            <a:r>
              <a:rPr lang="en-US" sz="1400" dirty="0"/>
              <a:t>. Ne </a:t>
            </a:r>
            <a:r>
              <a:rPr lang="en-US" sz="1400" dirty="0" err="1"/>
              <a:t>yapmasını</a:t>
            </a:r>
            <a:r>
              <a:rPr lang="en-US" sz="1400" dirty="0"/>
              <a:t> </a:t>
            </a:r>
            <a:r>
              <a:rPr lang="en-US" sz="1400" dirty="0" err="1"/>
              <a:t>istersem</a:t>
            </a:r>
            <a:r>
              <a:rPr lang="en-US" sz="1400" dirty="0"/>
              <a:t> </a:t>
            </a:r>
            <a:r>
              <a:rPr lang="en-US" sz="1400" dirty="0" err="1"/>
              <a:t>onu</a:t>
            </a:r>
            <a:r>
              <a:rPr lang="en-US" sz="1400" dirty="0"/>
              <a:t> </a:t>
            </a:r>
            <a:r>
              <a:rPr lang="en-US" sz="1400" dirty="0" err="1"/>
              <a:t>yapıyor</a:t>
            </a:r>
            <a:r>
              <a:rPr lang="en-US" sz="1400" dirty="0"/>
              <a:t>. </a:t>
            </a:r>
            <a:r>
              <a:rPr lang="en-US" sz="1400" dirty="0" err="1"/>
              <a:t>Eğer</a:t>
            </a:r>
            <a:r>
              <a:rPr lang="en-US" sz="1400" dirty="0"/>
              <a:t> </a:t>
            </a:r>
            <a:r>
              <a:rPr lang="en-US" sz="1400" dirty="0" err="1"/>
              <a:t>hata</a:t>
            </a:r>
            <a:r>
              <a:rPr lang="en-US" sz="1400" dirty="0"/>
              <a:t> </a:t>
            </a:r>
            <a:r>
              <a:rPr lang="en-US" sz="1400" dirty="0" err="1"/>
              <a:t>yaparsa</a:t>
            </a:r>
            <a:r>
              <a:rPr lang="en-US" sz="1400" dirty="0"/>
              <a:t>, ben </a:t>
            </a:r>
            <a:r>
              <a:rPr lang="en-US" sz="1400" dirty="0" err="1"/>
              <a:t>beceremediğimdendir</a:t>
            </a:r>
            <a:r>
              <a:rPr lang="en-US" sz="1400" dirty="0"/>
              <a:t>. </a:t>
            </a:r>
            <a:r>
              <a:rPr lang="en-US" sz="1400" dirty="0" err="1"/>
              <a:t>Beni</a:t>
            </a:r>
            <a:r>
              <a:rPr lang="en-US" sz="1400" dirty="0"/>
              <a:t> </a:t>
            </a:r>
            <a:r>
              <a:rPr lang="en-US" sz="1400" dirty="0" err="1"/>
              <a:t>sevmediğinden</a:t>
            </a:r>
            <a:r>
              <a:rPr lang="en-US" sz="1400" dirty="0"/>
              <a:t> </a:t>
            </a:r>
            <a:r>
              <a:rPr lang="en-US" sz="1400" dirty="0" err="1"/>
              <a:t>değil</a:t>
            </a:r>
            <a:r>
              <a:rPr lang="en-US" sz="1400" dirty="0"/>
              <a:t>, </a:t>
            </a:r>
            <a:r>
              <a:rPr lang="en-US" sz="1400" dirty="0" err="1"/>
              <a:t>benden</a:t>
            </a:r>
            <a:r>
              <a:rPr lang="en-US" sz="1400" dirty="0"/>
              <a:t> </a:t>
            </a:r>
            <a:r>
              <a:rPr lang="en-US" sz="1400" dirty="0" err="1"/>
              <a:t>korktuğundan</a:t>
            </a:r>
            <a:r>
              <a:rPr lang="en-US" sz="1400" dirty="0"/>
              <a:t> </a:t>
            </a:r>
            <a:r>
              <a:rPr lang="en-US" sz="1400" dirty="0" err="1"/>
              <a:t>değil</a:t>
            </a:r>
            <a:r>
              <a:rPr lang="en-US" sz="1400" dirty="0"/>
              <a:t>, </a:t>
            </a:r>
            <a:r>
              <a:rPr lang="en-US" sz="1400" dirty="0" err="1"/>
              <a:t>benim</a:t>
            </a:r>
            <a:r>
              <a:rPr lang="en-US" sz="1400" dirty="0"/>
              <a:t> </a:t>
            </a:r>
            <a:r>
              <a:rPr lang="en-US" sz="1400" dirty="0" err="1"/>
              <a:t>çok</a:t>
            </a:r>
            <a:r>
              <a:rPr lang="en-US" sz="1400" dirty="0"/>
              <a:t> </a:t>
            </a:r>
            <a:r>
              <a:rPr lang="en-US" sz="1400" dirty="0" err="1"/>
              <a:t>akıllı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fırlama</a:t>
            </a:r>
            <a:r>
              <a:rPr lang="en-US" sz="1400" dirty="0"/>
              <a:t> </a:t>
            </a:r>
            <a:r>
              <a:rPr lang="en-US" sz="1400" dirty="0" err="1"/>
              <a:t>olduğumu</a:t>
            </a:r>
            <a:r>
              <a:rPr lang="en-US" sz="1400" dirty="0"/>
              <a:t> </a:t>
            </a:r>
            <a:r>
              <a:rPr lang="en-US" sz="1400" dirty="0" err="1"/>
              <a:t>düşündüğünden</a:t>
            </a:r>
            <a:r>
              <a:rPr lang="en-US" sz="1400" dirty="0"/>
              <a:t> </a:t>
            </a:r>
            <a:r>
              <a:rPr lang="en-US" sz="1400" dirty="0" err="1"/>
              <a:t>değil</a:t>
            </a:r>
            <a:r>
              <a:rPr lang="en-US" sz="1400" dirty="0"/>
              <a:t>. </a:t>
            </a:r>
            <a:r>
              <a:rPr lang="en-US" sz="1400" dirty="0" err="1"/>
              <a:t>Öğretme</a:t>
            </a:r>
            <a:r>
              <a:rPr lang="en-US" sz="1400" dirty="0"/>
              <a:t> </a:t>
            </a:r>
            <a:r>
              <a:rPr lang="en-US" sz="1400" dirty="0" err="1"/>
              <a:t>sevmediğinden</a:t>
            </a:r>
            <a:r>
              <a:rPr lang="en-US" sz="1400" dirty="0"/>
              <a:t> </a:t>
            </a:r>
            <a:r>
              <a:rPr lang="en-US" sz="1400" dirty="0" err="1"/>
              <a:t>ve</a:t>
            </a:r>
            <a:r>
              <a:rPr lang="en-US" sz="1400" dirty="0"/>
              <a:t> </a:t>
            </a:r>
            <a:r>
              <a:rPr lang="en-US" sz="1400" dirty="0" err="1"/>
              <a:t>burda</a:t>
            </a:r>
            <a:r>
              <a:rPr lang="en-US" sz="1400" dirty="0"/>
              <a:t> </a:t>
            </a:r>
            <a:r>
              <a:rPr lang="en-US" sz="1400" dirty="0" err="1"/>
              <a:t>olmaması</a:t>
            </a:r>
            <a:r>
              <a:rPr lang="en-US" sz="1400" dirty="0"/>
              <a:t> </a:t>
            </a:r>
            <a:r>
              <a:rPr lang="en-US" sz="1400" dirty="0" err="1"/>
              <a:t>gerektiğinden</a:t>
            </a:r>
            <a:r>
              <a:rPr lang="en-US" sz="1400" dirty="0"/>
              <a:t> </a:t>
            </a:r>
            <a:r>
              <a:rPr lang="en-US" sz="1400" dirty="0" err="1"/>
              <a:t>hiç</a:t>
            </a:r>
            <a:r>
              <a:rPr lang="en-US" sz="1400" dirty="0"/>
              <a:t> </a:t>
            </a:r>
            <a:r>
              <a:rPr lang="en-US" sz="1400" dirty="0" err="1"/>
              <a:t>değil</a:t>
            </a:r>
            <a:r>
              <a:rPr lang="en-US" sz="1400" dirty="0"/>
              <a:t>. "</a:t>
            </a:r>
            <a:r>
              <a:rPr lang="en-US" sz="1400" dirty="0" err="1"/>
              <a:t>Lanet</a:t>
            </a:r>
            <a:r>
              <a:rPr lang="en-US" sz="1400" dirty="0"/>
              <a:t> </a:t>
            </a:r>
            <a:r>
              <a:rPr lang="en-US" sz="1400" dirty="0" err="1"/>
              <a:t>olası</a:t>
            </a:r>
            <a:r>
              <a:rPr lang="en-US" sz="1400" dirty="0"/>
              <a:t> </a:t>
            </a:r>
            <a:r>
              <a:rPr lang="en-US" sz="1400" dirty="0" err="1"/>
              <a:t>velet</a:t>
            </a:r>
            <a:r>
              <a:rPr lang="en-US" sz="1400" dirty="0"/>
              <a:t>! </a:t>
            </a:r>
            <a:r>
              <a:rPr lang="en-US" sz="1400" dirty="0" err="1"/>
              <a:t>Bütün</a:t>
            </a:r>
            <a:r>
              <a:rPr lang="en-US" sz="1400" dirty="0"/>
              <a:t> </a:t>
            </a:r>
            <a:r>
              <a:rPr lang="en-US" sz="1400" dirty="0" err="1"/>
              <a:t>yaptığı</a:t>
            </a:r>
            <a:r>
              <a:rPr lang="en-US" sz="1400" dirty="0"/>
              <a:t> </a:t>
            </a:r>
            <a:r>
              <a:rPr lang="en-US" sz="1400" dirty="0" err="1"/>
              <a:t>oyun</a:t>
            </a:r>
            <a:r>
              <a:rPr lang="en-US" sz="1400" dirty="0"/>
              <a:t> </a:t>
            </a:r>
            <a:r>
              <a:rPr lang="en-US" sz="1400" dirty="0" err="1"/>
              <a:t>oynamak</a:t>
            </a:r>
            <a:r>
              <a:rPr lang="en-US" sz="1400" dirty="0"/>
              <a:t>"</a:t>
            </a:r>
            <a:br>
              <a:rPr lang="en-US" sz="1400" dirty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 err="1"/>
              <a:t>Hepsi</a:t>
            </a:r>
            <a:r>
              <a:rPr lang="en-US" sz="1400" dirty="0"/>
              <a:t> </a:t>
            </a:r>
            <a:r>
              <a:rPr lang="en-US" sz="1400" dirty="0" err="1"/>
              <a:t>birbirinin</a:t>
            </a:r>
            <a:r>
              <a:rPr lang="en-US" sz="1400" dirty="0"/>
              <a:t> </a:t>
            </a:r>
            <a:r>
              <a:rPr lang="en-US" sz="1400" dirty="0" err="1"/>
              <a:t>aynı</a:t>
            </a:r>
            <a:r>
              <a:rPr lang="en-US" sz="1400" dirty="0"/>
              <a:t>.</a:t>
            </a:r>
            <a:br>
              <a:rPr lang="en-US" sz="1400" dirty="0"/>
            </a:b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8067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Hacker Kimdir?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İnsan neden başkasının ya da başka bir kurumun bilgisayarına girmek ister?</a:t>
            </a:r>
          </a:p>
          <a:p>
            <a:r>
              <a:rPr lang="tr-TR" dirty="0" smtClean="0"/>
              <a:t>Motivasyon kaynakları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Teknik merak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/>
              <a:t>Gizem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/>
              <a:t>Kendini kanıtlama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/>
              <a:t>Para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/>
              <a:t>Ün</a:t>
            </a:r>
          </a:p>
          <a:p>
            <a:r>
              <a:rPr lang="tr-TR" dirty="0" smtClean="0"/>
              <a:t>Sadece bu kadar mı?</a:t>
            </a:r>
          </a:p>
          <a:p>
            <a:pPr lvl="1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tr-TR" dirty="0"/>
              <a:t>Devletler</a:t>
            </a:r>
          </a:p>
          <a:p>
            <a:pPr lvl="1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tr-TR" dirty="0"/>
              <a:t>Endüstriyel </a:t>
            </a:r>
            <a:r>
              <a:rPr lang="tr-TR" dirty="0" smtClean="0"/>
              <a:t>Casusluk</a:t>
            </a:r>
          </a:p>
          <a:p>
            <a:pPr lvl="1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tr-TR" dirty="0" err="1" smtClean="0"/>
              <a:t>Hacktivism</a:t>
            </a: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endParaRPr lang="en-US" dirty="0"/>
          </a:p>
        </p:txBody>
      </p:sp>
      <p:pic>
        <p:nvPicPr>
          <p:cNvPr id="5" name="Picture 2" descr="https://vanrath.com/wp-content/uploads/2017/11/cyber-securit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068" y="3034145"/>
            <a:ext cx="4247114" cy="283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3718" y="2577252"/>
            <a:ext cx="3027171" cy="329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34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Siber Saldırının Sonuçları Neler Olabilir?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Veri Sızıntısı (</a:t>
            </a:r>
            <a:r>
              <a:rPr lang="tr-TR" dirty="0" err="1" smtClean="0"/>
              <a:t>Wikileaks</a:t>
            </a:r>
            <a:r>
              <a:rPr lang="tr-TR" dirty="0" smtClean="0"/>
              <a:t>, NSA-GCHQ [</a:t>
            </a:r>
            <a:r>
              <a:rPr lang="tr-TR" dirty="0" err="1" smtClean="0"/>
              <a:t>Snowden</a:t>
            </a:r>
            <a:r>
              <a:rPr lang="tr-TR" dirty="0" smtClean="0"/>
              <a:t>]</a:t>
            </a:r>
            <a:r>
              <a:rPr lang="tr-TR" dirty="0"/>
              <a:t>)</a:t>
            </a:r>
            <a:endParaRPr lang="tr-TR" dirty="0" smtClean="0"/>
          </a:p>
          <a:p>
            <a:r>
              <a:rPr lang="tr-TR" dirty="0" smtClean="0"/>
              <a:t>Siber Savaş (ABD ve İsrail'in, İran'ın nükleer çalışmalarını sekteye uğratmak için kullandığı solucan yazılımı </a:t>
            </a:r>
            <a:r>
              <a:rPr lang="tr-TR" dirty="0" err="1" smtClean="0"/>
              <a:t>Stuxnet</a:t>
            </a:r>
            <a:r>
              <a:rPr lang="tr-TR" dirty="0" smtClean="0"/>
              <a:t>)</a:t>
            </a:r>
          </a:p>
          <a:p>
            <a:r>
              <a:rPr lang="tr-TR" dirty="0" smtClean="0"/>
              <a:t>Para aktarımı (2014 yılında dünyanın %70 işlemlerinin yapıldığı </a:t>
            </a:r>
            <a:r>
              <a:rPr lang="tr-TR" dirty="0" err="1" smtClean="0"/>
              <a:t>bitcoin</a:t>
            </a:r>
            <a:r>
              <a:rPr lang="tr-TR" dirty="0" smtClean="0"/>
              <a:t> borsası Japon </a:t>
            </a:r>
            <a:r>
              <a:rPr lang="tr-TR" dirty="0" err="1" smtClean="0"/>
              <a:t>Mt</a:t>
            </a:r>
            <a:r>
              <a:rPr lang="tr-TR" dirty="0" smtClean="0"/>
              <a:t>. </a:t>
            </a:r>
            <a:r>
              <a:rPr lang="tr-TR" dirty="0" err="1" smtClean="0"/>
              <a:t>Gox</a:t>
            </a:r>
            <a:r>
              <a:rPr lang="tr-TR" dirty="0" smtClean="0"/>
              <a:t> borsasından 740.000 </a:t>
            </a:r>
            <a:r>
              <a:rPr lang="tr-TR" dirty="0" err="1" smtClean="0"/>
              <a:t>BTC’nin</a:t>
            </a:r>
            <a:r>
              <a:rPr lang="tr-TR" dirty="0" smtClean="0"/>
              <a:t> çalınması, bankalardan Swift ya da Web servisi üzerinden para </a:t>
            </a:r>
            <a:r>
              <a:rPr lang="tr-TR" dirty="0" err="1" smtClean="0"/>
              <a:t>sifonlama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DDoS</a:t>
            </a:r>
            <a:r>
              <a:rPr lang="tr-TR" dirty="0" smtClean="0"/>
              <a:t> (</a:t>
            </a:r>
            <a:r>
              <a:rPr lang="tr-TR" dirty="0" err="1" smtClean="0"/>
              <a:t>Mirai</a:t>
            </a:r>
            <a:r>
              <a:rPr lang="tr-TR" dirty="0" smtClean="0"/>
              <a:t> </a:t>
            </a:r>
            <a:r>
              <a:rPr lang="tr-TR" dirty="0" err="1" smtClean="0"/>
              <a:t>botnet</a:t>
            </a:r>
            <a:r>
              <a:rPr lang="tr-TR" dirty="0" smtClean="0"/>
              <a:t> tarafından </a:t>
            </a:r>
            <a:r>
              <a:rPr lang="tr-TR" dirty="0" err="1" smtClean="0"/>
              <a:t>Dyn</a:t>
            </a:r>
            <a:r>
              <a:rPr lang="tr-TR" dirty="0" smtClean="0"/>
              <a:t> </a:t>
            </a:r>
            <a:r>
              <a:rPr lang="tr-TR" dirty="0" err="1" smtClean="0"/>
              <a:t>DNS’e</a:t>
            </a:r>
            <a:r>
              <a:rPr lang="tr-TR" dirty="0" smtClean="0"/>
              <a:t> yapılan Hizmet Dışı Bırakma Saldırısı ile bir günde 7 milyar dolarlık kayıp)</a:t>
            </a:r>
          </a:p>
          <a:p>
            <a:r>
              <a:rPr lang="tr-TR" dirty="0" smtClean="0"/>
              <a:t>Siber Casusluk (2012 yılında Çin’in ABD Personel Ofisi’ne ait 21 milyon kişiye ait bilgiyi çalışması).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22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Siber Güvenlikçiler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Beyaz / Gri / Siyah Şapkalı Hacker</a:t>
            </a:r>
          </a:p>
          <a:p>
            <a:r>
              <a:rPr lang="tr-TR" dirty="0" smtClean="0"/>
              <a:t>Cracker</a:t>
            </a:r>
          </a:p>
          <a:p>
            <a:r>
              <a:rPr lang="tr-TR" dirty="0" err="1" smtClean="0"/>
              <a:t>Defacer</a:t>
            </a:r>
            <a:endParaRPr lang="tr-TR" dirty="0" smtClean="0"/>
          </a:p>
          <a:p>
            <a:r>
              <a:rPr lang="tr-TR" dirty="0" err="1" smtClean="0"/>
              <a:t>Phreaker</a:t>
            </a:r>
            <a:endParaRPr lang="tr-TR" dirty="0" smtClean="0"/>
          </a:p>
          <a:p>
            <a:r>
              <a:rPr lang="tr-TR" dirty="0" err="1" smtClean="0"/>
              <a:t>Script</a:t>
            </a:r>
            <a:r>
              <a:rPr lang="tr-TR" dirty="0" smtClean="0"/>
              <a:t> </a:t>
            </a:r>
            <a:r>
              <a:rPr lang="tr-TR" dirty="0" err="1" smtClean="0"/>
              <a:t>Kiddie</a:t>
            </a:r>
            <a:endParaRPr lang="tr-TR" dirty="0" smtClean="0"/>
          </a:p>
          <a:p>
            <a:r>
              <a:rPr lang="tr-TR" dirty="0" err="1" smtClean="0"/>
              <a:t>Lamer</a:t>
            </a:r>
            <a:r>
              <a:rPr lang="tr-TR" dirty="0" smtClean="0"/>
              <a:t> (kör-topal işi)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en-US" dirty="0"/>
          </a:p>
        </p:txBody>
      </p:sp>
      <p:pic>
        <p:nvPicPr>
          <p:cNvPr id="2050" name="Picture 2" descr="Ä°lgili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990" y="1845734"/>
            <a:ext cx="4981690" cy="344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679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Kötücül Yazılımlar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Virüs (kendi kendini kopyalar)</a:t>
            </a:r>
          </a:p>
          <a:p>
            <a:r>
              <a:rPr lang="tr-TR" dirty="0" smtClean="0"/>
              <a:t>Solucan (kullanıcı </a:t>
            </a:r>
            <a:r>
              <a:rPr lang="tr-TR" dirty="0" err="1" smtClean="0"/>
              <a:t>etkileşimsiz</a:t>
            </a:r>
            <a:r>
              <a:rPr lang="tr-TR" dirty="0" smtClean="0"/>
              <a:t> yayılan virüs)</a:t>
            </a:r>
          </a:p>
          <a:p>
            <a:r>
              <a:rPr lang="tr-TR" dirty="0" smtClean="0"/>
              <a:t>Truva atı (Legal bir uygulamanın içine gizlenmiş kötücül kod)</a:t>
            </a:r>
          </a:p>
          <a:p>
            <a:r>
              <a:rPr lang="tr-TR" dirty="0" smtClean="0"/>
              <a:t>Bot (Komuta </a:t>
            </a:r>
            <a:r>
              <a:rPr lang="tr-TR" dirty="0"/>
              <a:t>K</a:t>
            </a:r>
            <a:r>
              <a:rPr lang="tr-TR" dirty="0" smtClean="0"/>
              <a:t>ontrol </a:t>
            </a:r>
            <a:r>
              <a:rPr lang="tr-TR" dirty="0"/>
              <a:t>S</a:t>
            </a:r>
            <a:r>
              <a:rPr lang="tr-TR" dirty="0" smtClean="0"/>
              <a:t>unucusundan yönetilen zararlı yazılım)</a:t>
            </a:r>
          </a:p>
          <a:p>
            <a:r>
              <a:rPr lang="tr-TR" dirty="0" smtClean="0"/>
              <a:t>Arka kapı (</a:t>
            </a:r>
            <a:r>
              <a:rPr lang="tr-TR" dirty="0" err="1" smtClean="0"/>
              <a:t>Dokümante</a:t>
            </a:r>
            <a:r>
              <a:rPr lang="tr-TR" dirty="0" smtClean="0"/>
              <a:t> edilmemiş gizli geçit)</a:t>
            </a:r>
          </a:p>
          <a:p>
            <a:r>
              <a:rPr lang="tr-TR" dirty="0" smtClean="0"/>
              <a:t>Casus Yazılım (</a:t>
            </a:r>
            <a:r>
              <a:rPr lang="tr-TR" dirty="0" err="1" smtClean="0"/>
              <a:t>Spyware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Rootkit</a:t>
            </a:r>
            <a:r>
              <a:rPr lang="tr-TR" dirty="0" smtClean="0"/>
              <a:t> ve </a:t>
            </a:r>
            <a:r>
              <a:rPr lang="tr-TR" dirty="0" err="1" smtClean="0"/>
              <a:t>Bootkit</a:t>
            </a:r>
            <a:endParaRPr lang="tr-TR" dirty="0" smtClean="0"/>
          </a:p>
          <a:p>
            <a:r>
              <a:rPr lang="tr-TR" dirty="0" smtClean="0"/>
              <a:t>Sömürücü (</a:t>
            </a:r>
            <a:r>
              <a:rPr lang="tr-TR" dirty="0" err="1" smtClean="0"/>
              <a:t>Exploit</a:t>
            </a:r>
            <a:r>
              <a:rPr lang="tr-TR" dirty="0" smtClean="0"/>
              <a:t>)</a:t>
            </a:r>
          </a:p>
          <a:p>
            <a:r>
              <a:rPr lang="tr-TR" dirty="0" smtClean="0"/>
              <a:t>Sıfırıncı Gün Açıklığı</a:t>
            </a:r>
          </a:p>
          <a:p>
            <a:r>
              <a:rPr lang="tr-TR" dirty="0" smtClean="0"/>
              <a:t>Gelişmiş Kalıcı Tehdit (APT)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en-US" dirty="0"/>
          </a:p>
        </p:txBody>
      </p:sp>
      <p:pic>
        <p:nvPicPr>
          <p:cNvPr id="4098" name="Picture 2" descr="malware virus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168" y="3380970"/>
            <a:ext cx="5480454" cy="2740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727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Kaynaklar &amp; Konferanslar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Phrack</a:t>
            </a:r>
            <a:endParaRPr lang="tr-TR" dirty="0" smtClean="0"/>
          </a:p>
          <a:p>
            <a:r>
              <a:rPr lang="tr-TR" dirty="0" err="1" smtClean="0"/>
              <a:t>Blackhat</a:t>
            </a:r>
            <a:endParaRPr lang="tr-TR" dirty="0" smtClean="0"/>
          </a:p>
          <a:p>
            <a:r>
              <a:rPr lang="tr-TR" dirty="0" err="1" smtClean="0"/>
              <a:t>DefCon</a:t>
            </a:r>
            <a:endParaRPr lang="tr-TR" dirty="0" smtClean="0"/>
          </a:p>
          <a:p>
            <a:r>
              <a:rPr lang="tr-TR" dirty="0" err="1" smtClean="0"/>
              <a:t>Recon</a:t>
            </a:r>
            <a:endParaRPr lang="tr-TR" dirty="0" smtClean="0"/>
          </a:p>
          <a:p>
            <a:r>
              <a:rPr lang="tr-TR" dirty="0" err="1" smtClean="0"/>
              <a:t>Offensivecon</a:t>
            </a: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en-US" dirty="0"/>
          </a:p>
        </p:txBody>
      </p:sp>
      <p:pic>
        <p:nvPicPr>
          <p:cNvPr id="5122" name="Picture 2" descr="blackhat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209" y="1845734"/>
            <a:ext cx="5615471" cy="293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45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Siber Güvenlik Çalışma Alanları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Sızma Testi Uzmanlığı</a:t>
            </a:r>
          </a:p>
          <a:p>
            <a:r>
              <a:rPr lang="tr-TR" dirty="0" smtClean="0"/>
              <a:t>Tersine Mühendislik</a:t>
            </a:r>
          </a:p>
          <a:p>
            <a:r>
              <a:rPr lang="tr-TR" dirty="0" smtClean="0"/>
              <a:t>Zararlı Yazılım Analiz Uzmanlığı</a:t>
            </a:r>
          </a:p>
          <a:p>
            <a:r>
              <a:rPr lang="tr-TR" dirty="0" smtClean="0"/>
              <a:t>Adli Bilişim Uzmanlığı</a:t>
            </a:r>
          </a:p>
          <a:p>
            <a:r>
              <a:rPr lang="tr-TR" dirty="0" smtClean="0"/>
              <a:t>SOME ve SOC Ekipleri</a:t>
            </a:r>
          </a:p>
          <a:p>
            <a:r>
              <a:rPr lang="tr-TR" dirty="0" smtClean="0"/>
              <a:t>Siber Tehdit Analiz Uzmanlığı</a:t>
            </a:r>
          </a:p>
          <a:p>
            <a:r>
              <a:rPr lang="tr-TR" dirty="0" smtClean="0"/>
              <a:t>Siber Güvenlik Çözüm Üreticileri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en-US" dirty="0"/>
          </a:p>
        </p:txBody>
      </p:sp>
      <p:pic>
        <p:nvPicPr>
          <p:cNvPr id="6146" name="Picture 2" descr="pentest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859" y="1845734"/>
            <a:ext cx="5197821" cy="292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09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Sızma Testi Nedir?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ISO-27001 Kapsamında Zorunlu</a:t>
            </a:r>
          </a:p>
          <a:p>
            <a:r>
              <a:rPr lang="tr-TR" dirty="0" smtClean="0"/>
              <a:t>Siyah / Gri / Beyaz Kutu</a:t>
            </a:r>
          </a:p>
          <a:p>
            <a:r>
              <a:rPr lang="tr-TR" dirty="0" smtClean="0"/>
              <a:t>Ağ Altyapısı Sızma Testi</a:t>
            </a:r>
          </a:p>
          <a:p>
            <a:r>
              <a:rPr lang="tr-TR" dirty="0" smtClean="0"/>
              <a:t>Web Uygulamaları Sızma Testi</a:t>
            </a:r>
          </a:p>
          <a:p>
            <a:r>
              <a:rPr lang="tr-TR" dirty="0" smtClean="0"/>
              <a:t>Mobil Uygulamalar Sızma Testi</a:t>
            </a:r>
          </a:p>
          <a:p>
            <a:r>
              <a:rPr lang="tr-TR" dirty="0" smtClean="0"/>
              <a:t>Veri Tabanı Sistemleri Sızma Testi</a:t>
            </a:r>
          </a:p>
          <a:p>
            <a:r>
              <a:rPr lang="tr-TR" dirty="0" err="1" smtClean="0"/>
              <a:t>DoS</a:t>
            </a:r>
            <a:r>
              <a:rPr lang="tr-TR" dirty="0" smtClean="0"/>
              <a:t> / </a:t>
            </a:r>
            <a:r>
              <a:rPr lang="tr-TR" dirty="0" err="1" smtClean="0"/>
              <a:t>DDoS</a:t>
            </a:r>
            <a:r>
              <a:rPr lang="tr-TR" dirty="0" smtClean="0"/>
              <a:t> Saldırısı ve Yük Testi</a:t>
            </a:r>
          </a:p>
          <a:p>
            <a:r>
              <a:rPr lang="tr-TR" dirty="0" smtClean="0"/>
              <a:t>Kaynak Kod Analizi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en-US" dirty="0"/>
          </a:p>
        </p:txBody>
      </p:sp>
      <p:pic>
        <p:nvPicPr>
          <p:cNvPr id="7170" name="Picture 2" descr="pentest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930" y="1916718"/>
            <a:ext cx="60007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92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Geçmişe bakış">
  <a:themeElements>
    <a:clrScheme name="Kırmızı Turuncu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Geçmişe bakış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eçmişe bakı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TM02900720[[fn=Entegral]]</Template>
  <TotalTime>345</TotalTime>
  <Words>587</Words>
  <Application>Microsoft Office PowerPoint</Application>
  <PresentationFormat>Geniş ekran</PresentationFormat>
  <Paragraphs>147</Paragraphs>
  <Slides>16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3</vt:i4>
      </vt:variant>
      <vt:variant>
        <vt:lpstr>Slayt Başlıkları</vt:lpstr>
      </vt:variant>
      <vt:variant>
        <vt:i4>16</vt:i4>
      </vt:variant>
    </vt:vector>
  </HeadingPairs>
  <TitlesOfParts>
    <vt:vector size="23" baseType="lpstr">
      <vt:lpstr>Calibri</vt:lpstr>
      <vt:lpstr>Calibri Light</vt:lpstr>
      <vt:lpstr>Courier New</vt:lpstr>
      <vt:lpstr>Wingdings 2</vt:lpstr>
      <vt:lpstr>HDOfficeLightV0</vt:lpstr>
      <vt:lpstr>1_HDOfficeLightV0</vt:lpstr>
      <vt:lpstr>Geçmişe bakış</vt:lpstr>
      <vt:lpstr>Siber Güvenlik  Temel Kavramları</vt:lpstr>
      <vt:lpstr>Hacker Manifestosu The Mentor(8 Ocak 1986)</vt:lpstr>
      <vt:lpstr>Hacker Kimdir?</vt:lpstr>
      <vt:lpstr>Siber Saldırının Sonuçları Neler Olabilir?</vt:lpstr>
      <vt:lpstr>Siber Güvenlikçiler</vt:lpstr>
      <vt:lpstr>Kötücül Yazılımlar</vt:lpstr>
      <vt:lpstr>Kaynaklar &amp; Konferanslar</vt:lpstr>
      <vt:lpstr>Siber Güvenlik Çalışma Alanları</vt:lpstr>
      <vt:lpstr>Sızma Testi Nedir?</vt:lpstr>
      <vt:lpstr>Sızma Testi Aşamaları</vt:lpstr>
      <vt:lpstr>Tersine Mühendislik</vt:lpstr>
      <vt:lpstr>Zararlı Yazılım Analizi</vt:lpstr>
      <vt:lpstr>Adli Bilişim Uzmanlığı</vt:lpstr>
      <vt:lpstr>SOME ve SOC Ekipleri</vt:lpstr>
      <vt:lpstr>Siber Güvenlik Çözüm Üreticileri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Siber Güvenlik  Temel Kavramları</dc:title>
  <dc:creator>Windows User</dc:creator>
  <cp:lastModifiedBy>Windows User</cp:lastModifiedBy>
  <cp:revision>45</cp:revision>
  <dcterms:created xsi:type="dcterms:W3CDTF">2018-02-21T06:57:25Z</dcterms:created>
  <dcterms:modified xsi:type="dcterms:W3CDTF">2018-10-15T08:12:26Z</dcterms:modified>
</cp:coreProperties>
</file>